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media/image44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0" r:id="rId1"/>
  </p:sldMasterIdLst>
  <p:notesMasterIdLst>
    <p:notesMasterId r:id="rId24"/>
  </p:notesMasterIdLst>
  <p:handoutMasterIdLst>
    <p:handoutMasterId r:id="rId25"/>
  </p:handoutMasterIdLst>
  <p:sldIdLst>
    <p:sldId id="256" r:id="rId2"/>
    <p:sldId id="282" r:id="rId3"/>
    <p:sldId id="259" r:id="rId4"/>
    <p:sldId id="273" r:id="rId5"/>
    <p:sldId id="274" r:id="rId6"/>
    <p:sldId id="276" r:id="rId7"/>
    <p:sldId id="275" r:id="rId8"/>
    <p:sldId id="277" r:id="rId9"/>
    <p:sldId id="260" r:id="rId10"/>
    <p:sldId id="261" r:id="rId11"/>
    <p:sldId id="264" r:id="rId12"/>
    <p:sldId id="265" r:id="rId13"/>
    <p:sldId id="266" r:id="rId14"/>
    <p:sldId id="279" r:id="rId15"/>
    <p:sldId id="281" r:id="rId16"/>
    <p:sldId id="271" r:id="rId17"/>
    <p:sldId id="262" r:id="rId18"/>
    <p:sldId id="267" r:id="rId19"/>
    <p:sldId id="268" r:id="rId20"/>
    <p:sldId id="278" r:id="rId21"/>
    <p:sldId id="272" r:id="rId22"/>
    <p:sldId id="269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80" y="1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xmlns="" id="{7B07867D-52C2-55E0-CAA4-54CAA55EF0A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aa-E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67878EC5-990F-7D3E-2E12-602F4F6975D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1326E5-234C-40D0-9222-9B52CE7CD744}" type="datetimeFigureOut">
              <a:rPr lang="aa-ET" smtClean="0"/>
              <a:t>22/11/2022</a:t>
            </a:fld>
            <a:endParaRPr lang="aa-E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792E8A1C-4494-FAAF-426C-E019FD59ADC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aa-E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4B9A82AE-CBF2-DD14-FFAF-8B7ACF6D5AA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5AFBAF-AE42-4F00-ADA6-582A3237CC4F}" type="slidenum">
              <a:rPr lang="aa-ET" smtClean="0"/>
              <a:t>‹#›</a:t>
            </a:fld>
            <a:endParaRPr lang="aa-ET"/>
          </a:p>
        </p:txBody>
      </p:sp>
    </p:spTree>
    <p:extLst>
      <p:ext uri="{BB962C8B-B14F-4D97-AF65-F5344CB8AC3E}">
        <p14:creationId xmlns:p14="http://schemas.microsoft.com/office/powerpoint/2010/main" val="134905747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aa-E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2B1721-108B-4BCE-A142-A5C5E863DCC4}" type="datetimeFigureOut">
              <a:rPr lang="aa-ET" smtClean="0"/>
              <a:t>22/11/2022</a:t>
            </a:fld>
            <a:endParaRPr lang="aa-E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aa-E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a-E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aa-E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FB482A-8B91-4074-BC8E-E7D12D6E1B90}" type="slidenum">
              <a:rPr lang="aa-ET" smtClean="0"/>
              <a:t>‹#›</a:t>
            </a:fld>
            <a:endParaRPr lang="aa-ET"/>
          </a:p>
        </p:txBody>
      </p:sp>
    </p:spTree>
    <p:extLst>
      <p:ext uri="{BB962C8B-B14F-4D97-AF65-F5344CB8AC3E}">
        <p14:creationId xmlns:p14="http://schemas.microsoft.com/office/powerpoint/2010/main" val="5432653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67E14-09B7-4077-A283-7AACD716F7FC}" type="datetime8">
              <a:rPr lang="aa-ET" smtClean="0"/>
              <a:t>22/11/2022 6:56 carra</a:t>
            </a:fld>
            <a:endParaRPr lang="aa-E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a-E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A92786-EBA3-4737-B15E-70E530297AD7}" type="slidenum">
              <a:rPr lang="aa-ET" smtClean="0"/>
              <a:t>‹#›</a:t>
            </a:fld>
            <a:endParaRPr lang="aa-ET"/>
          </a:p>
        </p:txBody>
      </p:sp>
    </p:spTree>
    <p:extLst>
      <p:ext uri="{BB962C8B-B14F-4D97-AF65-F5344CB8AC3E}">
        <p14:creationId xmlns:p14="http://schemas.microsoft.com/office/powerpoint/2010/main" val="37174878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01E6A-16CD-4FF7-AFE9-9C1F3ADE86E4}" type="datetime8">
              <a:rPr lang="aa-ET" smtClean="0"/>
              <a:t>22/11/2022 6:56 carra</a:t>
            </a:fld>
            <a:endParaRPr lang="aa-E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a-E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A92786-EBA3-4737-B15E-70E530297AD7}" type="slidenum">
              <a:rPr lang="aa-ET" smtClean="0"/>
              <a:t>‹#›</a:t>
            </a:fld>
            <a:endParaRPr lang="aa-ET"/>
          </a:p>
        </p:txBody>
      </p:sp>
    </p:spTree>
    <p:extLst>
      <p:ext uri="{BB962C8B-B14F-4D97-AF65-F5344CB8AC3E}">
        <p14:creationId xmlns:p14="http://schemas.microsoft.com/office/powerpoint/2010/main" val="5277563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126E4A-349D-49CE-8408-35E18674064A}" type="datetime8">
              <a:rPr lang="aa-ET" smtClean="0"/>
              <a:t>22/11/2022 6:56 carra</a:t>
            </a:fld>
            <a:endParaRPr lang="aa-E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a-E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A92786-EBA3-4737-B15E-70E530297AD7}" type="slidenum">
              <a:rPr lang="aa-ET" smtClean="0"/>
              <a:t>‹#›</a:t>
            </a:fld>
            <a:endParaRPr lang="aa-ET"/>
          </a:p>
        </p:txBody>
      </p:sp>
    </p:spTree>
    <p:extLst>
      <p:ext uri="{BB962C8B-B14F-4D97-AF65-F5344CB8AC3E}">
        <p14:creationId xmlns:p14="http://schemas.microsoft.com/office/powerpoint/2010/main" val="3513073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82902-3ADA-43F9-8741-473DD69D0231}" type="datetime8">
              <a:rPr lang="aa-ET" smtClean="0"/>
              <a:t>22/11/2022 6:56 carra</a:t>
            </a:fld>
            <a:endParaRPr lang="aa-E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a-E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A92786-EBA3-4737-B15E-70E530297AD7}" type="slidenum">
              <a:rPr lang="aa-ET" smtClean="0"/>
              <a:t>‹#›</a:t>
            </a:fld>
            <a:endParaRPr lang="aa-ET"/>
          </a:p>
        </p:txBody>
      </p:sp>
    </p:spTree>
    <p:extLst>
      <p:ext uri="{BB962C8B-B14F-4D97-AF65-F5344CB8AC3E}">
        <p14:creationId xmlns:p14="http://schemas.microsoft.com/office/powerpoint/2010/main" val="11831590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7CF0BE-C284-4E27-82E9-50B76E63E325}" type="datetime8">
              <a:rPr lang="aa-ET" smtClean="0"/>
              <a:t>22/11/2022 6:56 carra</a:t>
            </a:fld>
            <a:endParaRPr lang="aa-E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a-E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A92786-EBA3-4737-B15E-70E530297AD7}" type="slidenum">
              <a:rPr lang="aa-ET" smtClean="0"/>
              <a:t>‹#›</a:t>
            </a:fld>
            <a:endParaRPr lang="aa-ET"/>
          </a:p>
        </p:txBody>
      </p:sp>
    </p:spTree>
    <p:extLst>
      <p:ext uri="{BB962C8B-B14F-4D97-AF65-F5344CB8AC3E}">
        <p14:creationId xmlns:p14="http://schemas.microsoft.com/office/powerpoint/2010/main" val="12208326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3A982-2603-44C4-BECD-8AFA129890A7}" type="datetime8">
              <a:rPr lang="aa-ET" smtClean="0"/>
              <a:t>22/11/2022 6:56 carra</a:t>
            </a:fld>
            <a:endParaRPr lang="aa-E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a-E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A92786-EBA3-4737-B15E-70E530297AD7}" type="slidenum">
              <a:rPr lang="aa-ET" smtClean="0"/>
              <a:t>‹#›</a:t>
            </a:fld>
            <a:endParaRPr lang="aa-ET"/>
          </a:p>
        </p:txBody>
      </p:sp>
    </p:spTree>
    <p:extLst>
      <p:ext uri="{BB962C8B-B14F-4D97-AF65-F5344CB8AC3E}">
        <p14:creationId xmlns:p14="http://schemas.microsoft.com/office/powerpoint/2010/main" val="22914682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13B0A-A7DC-4695-9CA2-18410349B928}" type="datetime8">
              <a:rPr lang="aa-ET" smtClean="0"/>
              <a:t>22/11/2022 6:56 carra</a:t>
            </a:fld>
            <a:endParaRPr lang="aa-E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a-E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A92786-EBA3-4737-B15E-70E530297AD7}" type="slidenum">
              <a:rPr lang="aa-ET" smtClean="0"/>
              <a:t>‹#›</a:t>
            </a:fld>
            <a:endParaRPr lang="aa-ET"/>
          </a:p>
        </p:txBody>
      </p:sp>
    </p:spTree>
    <p:extLst>
      <p:ext uri="{BB962C8B-B14F-4D97-AF65-F5344CB8AC3E}">
        <p14:creationId xmlns:p14="http://schemas.microsoft.com/office/powerpoint/2010/main" val="10678917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AEB23-54AC-4132-A712-B73840D69143}" type="datetime8">
              <a:rPr lang="aa-ET" smtClean="0"/>
              <a:t>22/11/2022 6:56 carra</a:t>
            </a:fld>
            <a:endParaRPr lang="aa-E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a-E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A92786-EBA3-4737-B15E-70E530297AD7}" type="slidenum">
              <a:rPr lang="aa-ET" smtClean="0"/>
              <a:t>‹#›</a:t>
            </a:fld>
            <a:endParaRPr lang="aa-ET"/>
          </a:p>
        </p:txBody>
      </p:sp>
    </p:spTree>
    <p:extLst>
      <p:ext uri="{BB962C8B-B14F-4D97-AF65-F5344CB8AC3E}">
        <p14:creationId xmlns:p14="http://schemas.microsoft.com/office/powerpoint/2010/main" val="37416286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3AD63-20B7-473E-B600-C21D448BDC83}" type="datetime8">
              <a:rPr lang="aa-ET" smtClean="0"/>
              <a:t>22/11/2022 6:56 carra</a:t>
            </a:fld>
            <a:endParaRPr lang="aa-E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a-E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A92786-EBA3-4737-B15E-70E530297AD7}" type="slidenum">
              <a:rPr lang="aa-ET" smtClean="0"/>
              <a:t>‹#›</a:t>
            </a:fld>
            <a:endParaRPr lang="aa-ET"/>
          </a:p>
        </p:txBody>
      </p:sp>
    </p:spTree>
    <p:extLst>
      <p:ext uri="{BB962C8B-B14F-4D97-AF65-F5344CB8AC3E}">
        <p14:creationId xmlns:p14="http://schemas.microsoft.com/office/powerpoint/2010/main" val="41011551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5A5DB-2F68-40E1-8E56-E336CFE48650}" type="datetime8">
              <a:rPr lang="aa-ET" smtClean="0"/>
              <a:t>22/11/2022 6:56 carra</a:t>
            </a:fld>
            <a:endParaRPr lang="aa-E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a-E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A92786-EBA3-4737-B15E-70E530297AD7}" type="slidenum">
              <a:rPr lang="aa-ET" smtClean="0"/>
              <a:t>‹#›</a:t>
            </a:fld>
            <a:endParaRPr lang="aa-ET"/>
          </a:p>
        </p:txBody>
      </p:sp>
    </p:spTree>
    <p:extLst>
      <p:ext uri="{BB962C8B-B14F-4D97-AF65-F5344CB8AC3E}">
        <p14:creationId xmlns:p14="http://schemas.microsoft.com/office/powerpoint/2010/main" val="34220646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21CDB2-D901-4672-87C2-D09FAD23367C}" type="datetime8">
              <a:rPr lang="aa-ET" smtClean="0"/>
              <a:t>22/11/2022 6:56 carra</a:t>
            </a:fld>
            <a:endParaRPr lang="aa-E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a-E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A92786-EBA3-4737-B15E-70E530297AD7}" type="slidenum">
              <a:rPr lang="aa-ET" smtClean="0"/>
              <a:t>‹#›</a:t>
            </a:fld>
            <a:endParaRPr lang="aa-ET"/>
          </a:p>
        </p:txBody>
      </p:sp>
    </p:spTree>
    <p:extLst>
      <p:ext uri="{BB962C8B-B14F-4D97-AF65-F5344CB8AC3E}">
        <p14:creationId xmlns:p14="http://schemas.microsoft.com/office/powerpoint/2010/main" val="12471947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797457-E97D-484A-AC4A-7B29D506A286}" type="datetime8">
              <a:rPr lang="aa-ET" smtClean="0"/>
              <a:t>22/11/2022 6:56 carra</a:t>
            </a:fld>
            <a:endParaRPr lang="aa-E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aa-E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A92786-EBA3-4737-B15E-70E530297AD7}" type="slidenum">
              <a:rPr lang="aa-ET" smtClean="0"/>
              <a:t>‹#›</a:t>
            </a:fld>
            <a:endParaRPr lang="aa-ET"/>
          </a:p>
        </p:txBody>
      </p:sp>
    </p:spTree>
    <p:extLst>
      <p:ext uri="{BB962C8B-B14F-4D97-AF65-F5344CB8AC3E}">
        <p14:creationId xmlns:p14="http://schemas.microsoft.com/office/powerpoint/2010/main" val="40226766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svg"/><Relationship Id="rId4" Type="http://schemas.openxmlformats.org/officeDocument/2006/relationships/image" Target="../media/image4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jpeg"/><Relationship Id="rId7" Type="http://schemas.openxmlformats.org/officeDocument/2006/relationships/image" Target="../media/image7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11" Type="http://schemas.openxmlformats.org/officeDocument/2006/relationships/image" Target="../media/image11.jpeg"/><Relationship Id="rId5" Type="http://schemas.openxmlformats.org/officeDocument/2006/relationships/image" Target="../media/image5.jpeg"/><Relationship Id="rId10" Type="http://schemas.openxmlformats.org/officeDocument/2006/relationships/image" Target="../media/image10.jpeg"/><Relationship Id="rId4" Type="http://schemas.openxmlformats.org/officeDocument/2006/relationships/image" Target="../media/image4.jpeg"/><Relationship Id="rId9" Type="http://schemas.openxmlformats.org/officeDocument/2006/relationships/image" Target="../media/image9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image" Target="../media/image25.png"/><Relationship Id="rId4" Type="http://schemas.openxmlformats.org/officeDocument/2006/relationships/image" Target="../media/image2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16.jpeg"/><Relationship Id="rId4" Type="http://schemas.openxmlformats.org/officeDocument/2006/relationships/image" Target="../media/image3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jpeg"/><Relationship Id="rId4" Type="http://schemas.openxmlformats.org/officeDocument/2006/relationships/image" Target="../media/image3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CA185951-88F3-6031-60A2-4CB0D5D3830D}"/>
              </a:ext>
            </a:extLst>
          </p:cNvPr>
          <p:cNvSpPr txBox="1"/>
          <p:nvPr/>
        </p:nvSpPr>
        <p:spPr>
          <a:xfrm>
            <a:off x="2988425" y="444364"/>
            <a:ext cx="621515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latin typeface="Arial" panose="020B0604020202020204" pitchFamily="34" charset="0"/>
                <a:cs typeface="Arial" panose="020B0604020202020204" pitchFamily="34" charset="0"/>
              </a:rPr>
              <a:t>Brain TAMP – 3D</a:t>
            </a:r>
            <a:endParaRPr lang="aa-ET" sz="6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Google Shape;285;p14">
            <a:extLst>
              <a:ext uri="{FF2B5EF4-FFF2-40B4-BE49-F238E27FC236}">
                <a16:creationId xmlns:a16="http://schemas.microsoft.com/office/drawing/2014/main" xmlns="" id="{9F9827B0-2289-A0F0-106E-7495875E2791}"/>
              </a:ext>
            </a:extLst>
          </p:cNvPr>
          <p:cNvSpPr txBox="1">
            <a:spLocks/>
          </p:cNvSpPr>
          <p:nvPr/>
        </p:nvSpPr>
        <p:spPr>
          <a:xfrm>
            <a:off x="213800" y="5250494"/>
            <a:ext cx="3694811" cy="1691011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1200"/>
              </a:spcBef>
              <a:spcAft>
                <a:spcPts val="0"/>
              </a:spcAft>
              <a:buSzPts val="935"/>
            </a:pPr>
            <a:r>
              <a:rPr lang="en-GB" sz="2000" dirty="0" smtClean="0">
                <a:latin typeface="Arial"/>
                <a:ea typeface="Arial"/>
                <a:cs typeface="Arial"/>
                <a:sym typeface="Arial"/>
              </a:rPr>
              <a:t>Supervised by:</a:t>
            </a:r>
          </a:p>
          <a:p>
            <a:pPr algn="l">
              <a:spcBef>
                <a:spcPts val="1200"/>
              </a:spcBef>
              <a:spcAft>
                <a:spcPts val="1200"/>
              </a:spcAft>
              <a:buSzPts val="935"/>
            </a:pPr>
            <a:r>
              <a:rPr lang="en-GB" sz="2800" b="1" dirty="0" err="1" smtClean="0">
                <a:latin typeface="Arial"/>
                <a:ea typeface="Arial"/>
                <a:cs typeface="Arial"/>
                <a:sym typeface="Arial"/>
              </a:rPr>
              <a:t>Dr.</a:t>
            </a:r>
            <a:r>
              <a:rPr lang="en-GB" sz="2800" b="1" dirty="0" smtClean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2800" b="1" dirty="0" err="1" smtClean="0">
                <a:latin typeface="Arial"/>
                <a:ea typeface="Arial"/>
                <a:cs typeface="Arial"/>
                <a:sym typeface="Arial"/>
              </a:rPr>
              <a:t>Ahsanullah</a:t>
            </a:r>
            <a:r>
              <a:rPr lang="en-GB" sz="2800" b="1" dirty="0" smtClean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2800" b="1" dirty="0" err="1" smtClean="0">
                <a:latin typeface="Arial"/>
                <a:ea typeface="Arial"/>
                <a:cs typeface="Arial"/>
                <a:sym typeface="Arial"/>
              </a:rPr>
              <a:t>Abro</a:t>
            </a:r>
            <a:endParaRPr lang="en-GB" sz="2000" b="1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6171" y="1540710"/>
            <a:ext cx="6461312" cy="430754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8369858" y="4058144"/>
            <a:ext cx="3990975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935"/>
            </a:pPr>
            <a:r>
              <a:rPr lang="en-GB" sz="2000" dirty="0">
                <a:latin typeface="Arial"/>
                <a:ea typeface="Arial"/>
                <a:cs typeface="Arial"/>
                <a:sym typeface="Arial"/>
              </a:rPr>
              <a:t>Team Members</a:t>
            </a:r>
            <a:r>
              <a:rPr lang="en-GB" sz="2000" dirty="0" smtClean="0">
                <a:latin typeface="Arial"/>
                <a:ea typeface="Arial"/>
                <a:cs typeface="Arial"/>
                <a:sym typeface="Arial"/>
              </a:rPr>
              <a:t>:</a:t>
            </a:r>
            <a:endParaRPr lang="en-GB" sz="2000" dirty="0"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935"/>
            </a:pPr>
            <a:r>
              <a:rPr lang="en-GB" sz="2800" b="1" dirty="0">
                <a:latin typeface="Arial"/>
                <a:ea typeface="Arial"/>
                <a:cs typeface="Arial"/>
                <a:sym typeface="Arial"/>
              </a:rPr>
              <a:t>Mohammad </a:t>
            </a:r>
            <a:r>
              <a:rPr lang="en-GB" sz="2800" b="1" dirty="0" smtClean="0">
                <a:latin typeface="Arial"/>
                <a:ea typeface="Arial"/>
                <a:cs typeface="Arial"/>
                <a:sym typeface="Arial"/>
              </a:rPr>
              <a:t>Hasnain</a:t>
            </a: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935"/>
            </a:pPr>
            <a:r>
              <a:rPr lang="en-GB" sz="2800" b="1" dirty="0" smtClean="0">
                <a:latin typeface="Arial"/>
                <a:ea typeface="Arial"/>
                <a:cs typeface="Arial"/>
                <a:sym typeface="Arial"/>
              </a:rPr>
              <a:t>Sajjad Ali</a:t>
            </a: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935"/>
            </a:pPr>
            <a:r>
              <a:rPr lang="en-GB" sz="2800" b="1" dirty="0" smtClean="0">
                <a:latin typeface="Arial"/>
                <a:ea typeface="Arial"/>
                <a:cs typeface="Arial"/>
                <a:sym typeface="Arial"/>
              </a:rPr>
              <a:t>Mujeeb </a:t>
            </a:r>
            <a:r>
              <a:rPr lang="en-GB" sz="2800" b="1" dirty="0">
                <a:latin typeface="Arial"/>
                <a:ea typeface="Arial"/>
                <a:cs typeface="Arial"/>
                <a:sym typeface="Arial"/>
              </a:rPr>
              <a:t>Ahmed</a:t>
            </a:r>
          </a:p>
          <a:p>
            <a:pPr>
              <a:lnSpc>
                <a:spcPct val="150000"/>
              </a:lnSpc>
            </a:pP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213179496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09;p18">
            <a:extLst>
              <a:ext uri="{FF2B5EF4-FFF2-40B4-BE49-F238E27FC236}">
                <a16:creationId xmlns:a16="http://schemas.microsoft.com/office/drawing/2014/main" xmlns="" id="{4B036CFC-5B16-ECFA-FDC2-2F00C6046FC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49730" y="836466"/>
            <a:ext cx="5404105" cy="11268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Proposed Solution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924758" y="2806968"/>
            <a:ext cx="3337524" cy="2538230"/>
            <a:chOff x="909487" y="2811614"/>
            <a:chExt cx="2205604" cy="1682976"/>
          </a:xfrm>
        </p:grpSpPr>
        <p:grpSp>
          <p:nvGrpSpPr>
            <p:cNvPr id="8" name="Group 2"/>
            <p:cNvGrpSpPr>
              <a:grpSpLocks noChangeAspect="1"/>
            </p:cNvGrpSpPr>
            <p:nvPr/>
          </p:nvGrpSpPr>
          <p:grpSpPr>
            <a:xfrm>
              <a:off x="1240746" y="2811614"/>
              <a:ext cx="1443151" cy="1443145"/>
              <a:chOff x="0" y="0"/>
              <a:chExt cx="6350000" cy="6349975"/>
            </a:xfrm>
          </p:grpSpPr>
          <p:sp>
            <p:nvSpPr>
              <p:cNvPr id="10" name="Freeform 3"/>
              <p:cNvSpPr/>
              <p:nvPr/>
            </p:nvSpPr>
            <p:spPr>
              <a:xfrm>
                <a:off x="0" y="0"/>
                <a:ext cx="6350000" cy="634997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4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2"/>
                <a:stretch>
                  <a:fillRect l="-24976" r="-24976"/>
                </a:stretch>
              </a:blipFill>
            </p:spPr>
          </p:sp>
        </p:grpSp>
        <p:sp>
          <p:nvSpPr>
            <p:cNvPr id="9" name="TextBox 7"/>
            <p:cNvSpPr txBox="1"/>
            <p:nvPr/>
          </p:nvSpPr>
          <p:spPr>
            <a:xfrm>
              <a:off x="909487" y="4333034"/>
              <a:ext cx="2205604" cy="1615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86"/>
                </a:lnSpc>
              </a:pPr>
              <a:r>
                <a:rPr lang="en-US" sz="1905" b="1" dirty="0">
                  <a:solidFill>
                    <a:srgbClr val="1B1B1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3D App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051171" y="3013157"/>
            <a:ext cx="3624563" cy="2584663"/>
            <a:chOff x="3636849" y="2737536"/>
            <a:chExt cx="2479903" cy="1963065"/>
          </a:xfrm>
        </p:grpSpPr>
        <p:grpSp>
          <p:nvGrpSpPr>
            <p:cNvPr id="12" name="Group 4"/>
            <p:cNvGrpSpPr>
              <a:grpSpLocks noChangeAspect="1"/>
            </p:cNvGrpSpPr>
            <p:nvPr/>
          </p:nvGrpSpPr>
          <p:grpSpPr>
            <a:xfrm>
              <a:off x="3987456" y="2737536"/>
              <a:ext cx="1443151" cy="1443145"/>
              <a:chOff x="0" y="0"/>
              <a:chExt cx="6350000" cy="6349975"/>
            </a:xfrm>
          </p:grpSpPr>
          <p:sp>
            <p:nvSpPr>
              <p:cNvPr id="14" name="Freeform 5"/>
              <p:cNvSpPr/>
              <p:nvPr/>
            </p:nvSpPr>
            <p:spPr>
              <a:xfrm>
                <a:off x="0" y="0"/>
                <a:ext cx="6350000" cy="634997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4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3"/>
                <a:stretch>
                  <a:fillRect/>
                </a:stretch>
              </a:blipFill>
            </p:spPr>
          </p:sp>
        </p:grpSp>
        <p:sp>
          <p:nvSpPr>
            <p:cNvPr id="13" name="TextBox 8"/>
            <p:cNvSpPr txBox="1"/>
            <p:nvPr/>
          </p:nvSpPr>
          <p:spPr>
            <a:xfrm>
              <a:off x="3636849" y="4330484"/>
              <a:ext cx="2479903" cy="3701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86"/>
                </a:lnSpc>
              </a:pPr>
              <a:r>
                <a:rPr lang="en-US" sz="1905" b="1" dirty="0">
                  <a:solidFill>
                    <a:srgbClr val="1B1B1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Focus on Aforementioned Perspectives</a:t>
              </a:r>
            </a:p>
          </p:txBody>
        </p:sp>
      </p:grpSp>
      <p:pic>
        <p:nvPicPr>
          <p:cNvPr id="15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/>
          <a:stretch>
            <a:fillRect/>
          </a:stretch>
        </p:blipFill>
        <p:spPr>
          <a:xfrm>
            <a:off x="9117106" y="363052"/>
            <a:ext cx="2218501" cy="2926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6360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FE52FCC-88AC-A66C-1386-8B4646168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1" dirty="0"/>
              <a:t>Objectives</a:t>
            </a:r>
            <a:endParaRPr lang="aa-ET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1304" y="-170210"/>
            <a:ext cx="4497381" cy="269878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7" name="Group 6"/>
          <p:cNvGrpSpPr/>
          <p:nvPr/>
        </p:nvGrpSpPr>
        <p:grpSpPr>
          <a:xfrm>
            <a:off x="1023752" y="2874367"/>
            <a:ext cx="3440671" cy="2010596"/>
            <a:chOff x="910664" y="2811614"/>
            <a:chExt cx="2163362" cy="1570170"/>
          </a:xfrm>
        </p:grpSpPr>
        <p:grpSp>
          <p:nvGrpSpPr>
            <p:cNvPr id="8" name="Group 2"/>
            <p:cNvGrpSpPr>
              <a:grpSpLocks noChangeAspect="1"/>
            </p:cNvGrpSpPr>
            <p:nvPr/>
          </p:nvGrpSpPr>
          <p:grpSpPr>
            <a:xfrm>
              <a:off x="1240746" y="2811614"/>
              <a:ext cx="1443151" cy="1443145"/>
              <a:chOff x="0" y="0"/>
              <a:chExt cx="6350000" cy="6349975"/>
            </a:xfrm>
          </p:grpSpPr>
          <p:sp>
            <p:nvSpPr>
              <p:cNvPr id="10" name="Freeform 3"/>
              <p:cNvSpPr/>
              <p:nvPr/>
            </p:nvSpPr>
            <p:spPr>
              <a:xfrm>
                <a:off x="0" y="0"/>
                <a:ext cx="6350000" cy="634997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4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3"/>
                <a:stretch>
                  <a:fillRect/>
                </a:stretch>
              </a:blipFill>
            </p:spPr>
          </p:sp>
        </p:grpSp>
        <p:sp>
          <p:nvSpPr>
            <p:cNvPr id="9" name="TextBox 6"/>
            <p:cNvSpPr txBox="1"/>
            <p:nvPr/>
          </p:nvSpPr>
          <p:spPr>
            <a:xfrm>
              <a:off x="910664" y="4191501"/>
              <a:ext cx="2163362" cy="19028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1886"/>
                </a:lnSpc>
              </a:pPr>
              <a:r>
                <a:rPr lang="en-US" sz="1905" b="1" dirty="0">
                  <a:solidFill>
                    <a:srgbClr val="1B1B1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Design and Create 3D system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303059" y="2730612"/>
            <a:ext cx="3944107" cy="2157069"/>
            <a:chOff x="3512843" y="2737536"/>
            <a:chExt cx="2479903" cy="1684558"/>
          </a:xfrm>
        </p:grpSpPr>
        <p:grpSp>
          <p:nvGrpSpPr>
            <p:cNvPr id="12" name="Group 4"/>
            <p:cNvGrpSpPr>
              <a:grpSpLocks noChangeAspect="1"/>
            </p:cNvGrpSpPr>
            <p:nvPr/>
          </p:nvGrpSpPr>
          <p:grpSpPr>
            <a:xfrm>
              <a:off x="3987456" y="2737536"/>
              <a:ext cx="1443151" cy="1443145"/>
              <a:chOff x="0" y="0"/>
              <a:chExt cx="6350000" cy="6349975"/>
            </a:xfrm>
          </p:grpSpPr>
          <p:sp>
            <p:nvSpPr>
              <p:cNvPr id="14" name="Freeform 5"/>
              <p:cNvSpPr/>
              <p:nvPr/>
            </p:nvSpPr>
            <p:spPr>
              <a:xfrm>
                <a:off x="0" y="0"/>
                <a:ext cx="6350000" cy="6349975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4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4"/>
                <a:stretch>
                  <a:fillRect/>
                </a:stretch>
              </a:blipFill>
            </p:spPr>
          </p:sp>
        </p:grpSp>
        <p:sp>
          <p:nvSpPr>
            <p:cNvPr id="13" name="TextBox 7"/>
            <p:cNvSpPr txBox="1"/>
            <p:nvPr/>
          </p:nvSpPr>
          <p:spPr>
            <a:xfrm>
              <a:off x="3512843" y="4231811"/>
              <a:ext cx="2479903" cy="1902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86"/>
                </a:lnSpc>
              </a:pPr>
              <a:r>
                <a:rPr lang="en-US" sz="1905" b="1" dirty="0">
                  <a:solidFill>
                    <a:srgbClr val="1B1B1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Deploy it on Android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9051320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04C8447-25DE-CAFC-9BF9-43CE5B1C69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0402" y="0"/>
            <a:ext cx="10018713" cy="1752599"/>
          </a:xfrm>
        </p:spPr>
        <p:txBody>
          <a:bodyPr/>
          <a:lstStyle/>
          <a:p>
            <a:pPr algn="l"/>
            <a:r>
              <a:rPr lang="en-US" b="1" dirty="0"/>
              <a:t>Literature Review</a:t>
            </a:r>
            <a:endParaRPr lang="aa-ET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5FFB387-7295-0E8C-F131-C120B478D5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49087" y="1675739"/>
            <a:ext cx="5974326" cy="2439062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rgbClr val="2E74B5"/>
                </a:solidFill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3D Human </a:t>
            </a:r>
            <a:r>
              <a:rPr lang="en-US" b="1" dirty="0" smtClean="0">
                <a:solidFill>
                  <a:srgbClr val="2E74B5"/>
                </a:solidFill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Brain</a:t>
            </a:r>
            <a:endParaRPr lang="en-US" sz="1400" b="1" dirty="0">
              <a:solidFill>
                <a:srgbClr val="2E74B5"/>
              </a:solidFill>
              <a:latin typeface="Calibri Light" panose="020F03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 smtClean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3D app for Android/Windows platform</a:t>
            </a:r>
          </a:p>
          <a:p>
            <a:r>
              <a:rPr lang="en-US" sz="2400" dirty="0" smtClean="0">
                <a:latin typeface="Arial" panose="020B0604020202020204" pitchFamily="34" charset="0"/>
                <a:ea typeface="Arial" panose="020B0604020202020204" pitchFamily="34" charset="0"/>
              </a:rPr>
              <a:t>Visualization of brain using 3D models</a:t>
            </a:r>
          </a:p>
          <a:p>
            <a:r>
              <a:rPr lang="en-US" sz="2400" dirty="0" smtClean="0">
                <a:latin typeface="Arial" panose="020B0604020202020204" pitchFamily="34" charset="0"/>
                <a:ea typeface="Arial" panose="020B0604020202020204" pitchFamily="34" charset="0"/>
              </a:rPr>
              <a:t>Does not contain the description of brain, or its interior organs</a:t>
            </a:r>
            <a:endParaRPr lang="en-US" sz="2400" dirty="0" smtClean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914400" lvl="2" indent="0" algn="just">
              <a:lnSpc>
                <a:spcPct val="115000"/>
              </a:lnSpc>
              <a:buNone/>
            </a:pPr>
            <a:endParaRPr lang="aa-ET" sz="16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lvl="1"/>
            <a:endParaRPr lang="aa-ET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CA824816-0640-E367-608E-0B32F09EDB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0544" y="1158421"/>
            <a:ext cx="1130986" cy="200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36004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04C8447-25DE-CAFC-9BF9-43CE5B1C69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0402" y="0"/>
            <a:ext cx="10018713" cy="1752599"/>
          </a:xfrm>
        </p:spPr>
        <p:txBody>
          <a:bodyPr/>
          <a:lstStyle/>
          <a:p>
            <a:pPr algn="l"/>
            <a:r>
              <a:rPr lang="en-US" b="1" dirty="0"/>
              <a:t>Literature Review</a:t>
            </a:r>
            <a:endParaRPr lang="aa-ET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5FFB387-7295-0E8C-F131-C120B478D5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36915" y="1466303"/>
            <a:ext cx="5923110" cy="4549015"/>
          </a:xfrm>
        </p:spPr>
        <p:txBody>
          <a:bodyPr>
            <a:normAutofit/>
          </a:bodyPr>
          <a:lstStyle/>
          <a:p>
            <a:pPr marL="457200" lvl="1" indent="0">
              <a:lnSpc>
                <a:spcPct val="107000"/>
              </a:lnSpc>
              <a:spcBef>
                <a:spcPts val="200"/>
              </a:spcBef>
              <a:buNone/>
            </a:pPr>
            <a:r>
              <a:rPr lang="en-US" sz="2400" b="1" dirty="0">
                <a:solidFill>
                  <a:srgbClr val="2E74B5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Brain </a:t>
            </a:r>
            <a:r>
              <a:rPr lang="en-US" sz="2400" b="1" dirty="0" smtClean="0">
                <a:solidFill>
                  <a:srgbClr val="2E74B5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</a:t>
            </a:r>
            <a:endParaRPr lang="en-US" sz="1800" b="1" dirty="0">
              <a:solidFill>
                <a:srgbClr val="2E74B5"/>
              </a:solidFill>
              <a:latin typeface="Calibri Light" panose="020F03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07000"/>
              </a:lnSpc>
              <a:spcBef>
                <a:spcPts val="200"/>
              </a:spcBef>
            </a:pPr>
            <a:r>
              <a:rPr lang="en-US" dirty="0">
                <a:latin typeface="Arial" panose="020B0604020202020204" pitchFamily="34" charset="0"/>
                <a:ea typeface="Arial" panose="020B0604020202020204" pitchFamily="34" charset="0"/>
              </a:rPr>
              <a:t>M</a:t>
            </a:r>
            <a:r>
              <a:rPr lang="en-US" dirty="0" smtClean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ac </a:t>
            </a:r>
            <a:r>
              <a:rPr lang="en-US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edition 3D app </a:t>
            </a:r>
            <a:endParaRPr lang="en-US" dirty="0" smtClean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lvl="1">
              <a:lnSpc>
                <a:spcPct val="107000"/>
              </a:lnSpc>
              <a:spcBef>
                <a:spcPts val="200"/>
              </a:spcBef>
            </a:pPr>
            <a:r>
              <a:rPr lang="en-US" dirty="0" smtClean="0">
                <a:latin typeface="Arial" panose="020B0604020202020204" pitchFamily="34" charset="0"/>
                <a:ea typeface="Arial" panose="020B0604020202020204" pitchFamily="34" charset="0"/>
              </a:rPr>
              <a:t>Contains </a:t>
            </a:r>
            <a:r>
              <a:rPr lang="en-US" dirty="0" smtClean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wonderful </a:t>
            </a:r>
            <a:r>
              <a:rPr lang="en-US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features for the anatomical perspectives of the brain.  </a:t>
            </a:r>
            <a:endParaRPr lang="en-US" dirty="0" smtClean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lvl="1">
              <a:lnSpc>
                <a:spcPct val="107000"/>
              </a:lnSpc>
              <a:spcBef>
                <a:spcPts val="200"/>
              </a:spcBef>
            </a:pPr>
            <a:r>
              <a:rPr lang="en-US" dirty="0">
                <a:latin typeface="Arial" panose="020B0604020202020204" pitchFamily="34" charset="0"/>
                <a:ea typeface="Arial" panose="020B0604020202020204" pitchFamily="34" charset="0"/>
              </a:rPr>
              <a:t>Allows sectioned views and custom </a:t>
            </a:r>
            <a:r>
              <a:rPr lang="en-US" dirty="0" smtClean="0">
                <a:latin typeface="Arial" panose="020B0604020202020204" pitchFamily="34" charset="0"/>
                <a:ea typeface="Arial" panose="020B0604020202020204" pitchFamily="34" charset="0"/>
              </a:rPr>
              <a:t>label</a:t>
            </a:r>
            <a:endParaRPr lang="en-US" dirty="0"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lvl="1">
              <a:lnSpc>
                <a:spcPct val="107000"/>
              </a:lnSpc>
              <a:spcBef>
                <a:spcPts val="200"/>
              </a:spcBef>
            </a:pPr>
            <a:r>
              <a:rPr lang="en-US" dirty="0">
                <a:latin typeface="Arial" panose="020B0604020202020204" pitchFamily="34" charset="0"/>
                <a:ea typeface="Arial" panose="020B0604020202020204" pitchFamily="34" charset="0"/>
              </a:rPr>
              <a:t>360-degree rotation and </a:t>
            </a:r>
            <a:r>
              <a:rPr lang="en-US" dirty="0" smtClean="0">
                <a:latin typeface="Arial" panose="020B0604020202020204" pitchFamily="34" charset="0"/>
                <a:ea typeface="Arial" panose="020B0604020202020204" pitchFamily="34" charset="0"/>
              </a:rPr>
              <a:t>slice</a:t>
            </a:r>
          </a:p>
          <a:p>
            <a:pPr lvl="1">
              <a:lnSpc>
                <a:spcPct val="107000"/>
              </a:lnSpc>
              <a:spcBef>
                <a:spcPts val="200"/>
              </a:spcBef>
            </a:pPr>
            <a:r>
              <a:rPr lang="en-US" dirty="0">
                <a:latin typeface="Arial" panose="020B0604020202020204" pitchFamily="34" charset="0"/>
                <a:ea typeface="Arial" panose="020B0604020202020204" pitchFamily="34" charset="0"/>
              </a:rPr>
              <a:t>View, Edit and Add pins with </a:t>
            </a:r>
            <a:r>
              <a:rPr lang="en-US" dirty="0" smtClean="0">
                <a:latin typeface="Arial" panose="020B0604020202020204" pitchFamily="34" charset="0"/>
                <a:ea typeface="Arial" panose="020B0604020202020204" pitchFamily="34" charset="0"/>
              </a:rPr>
              <a:t>notes</a:t>
            </a:r>
          </a:p>
          <a:p>
            <a:pPr lvl="1">
              <a:lnSpc>
                <a:spcPct val="107000"/>
              </a:lnSpc>
              <a:spcBef>
                <a:spcPts val="200"/>
              </a:spcBef>
            </a:pPr>
            <a:r>
              <a:rPr lang="en-US" dirty="0">
                <a:latin typeface="Arial" panose="020B0604020202020204" pitchFamily="34" charset="0"/>
                <a:ea typeface="Arial" panose="020B0604020202020204" pitchFamily="34" charset="0"/>
              </a:rPr>
              <a:t>Layers, Map and Transparency</a:t>
            </a:r>
            <a:endParaRPr lang="en-US" dirty="0" smtClean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lvl="2">
              <a:lnSpc>
                <a:spcPct val="107000"/>
              </a:lnSpc>
              <a:spcBef>
                <a:spcPts val="200"/>
              </a:spcBef>
            </a:pPr>
            <a:endParaRPr lang="en-US" sz="1800" dirty="0" smtClean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lvl="2">
              <a:lnSpc>
                <a:spcPct val="107000"/>
              </a:lnSpc>
              <a:spcBef>
                <a:spcPts val="200"/>
              </a:spcBef>
            </a:pPr>
            <a:endParaRPr lang="en-US" sz="1800" dirty="0" smtClean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lvl="2">
              <a:lnSpc>
                <a:spcPct val="107000"/>
              </a:lnSpc>
              <a:spcBef>
                <a:spcPts val="200"/>
              </a:spcBef>
            </a:pPr>
            <a:endParaRPr lang="en-US" sz="18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457200" lvl="1" indent="0">
              <a:lnSpc>
                <a:spcPct val="115000"/>
              </a:lnSpc>
              <a:buNone/>
            </a:pPr>
            <a:endParaRPr lang="aa-ET" sz="18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lvl="1"/>
            <a:endParaRPr lang="aa-ET" sz="1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0267" y="1752599"/>
            <a:ext cx="3758606" cy="2290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64294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04C8447-25DE-CAFC-9BF9-43CE5B1C69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0402" y="0"/>
            <a:ext cx="10018713" cy="1752599"/>
          </a:xfrm>
        </p:spPr>
        <p:txBody>
          <a:bodyPr/>
          <a:lstStyle/>
          <a:p>
            <a:pPr algn="l"/>
            <a:r>
              <a:rPr lang="en-US" b="1" dirty="0"/>
              <a:t>Literature Review</a:t>
            </a:r>
            <a:endParaRPr lang="aa-ET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5FFB387-7295-0E8C-F131-C120B478D5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36914" y="1466303"/>
            <a:ext cx="6028292" cy="5176543"/>
          </a:xfrm>
        </p:spPr>
        <p:txBody>
          <a:bodyPr>
            <a:normAutofit/>
          </a:bodyPr>
          <a:lstStyle/>
          <a:p>
            <a:pPr marL="457200" lvl="1" indent="0">
              <a:lnSpc>
                <a:spcPct val="107000"/>
              </a:lnSpc>
              <a:spcBef>
                <a:spcPts val="200"/>
              </a:spcBef>
              <a:buNone/>
            </a:pPr>
            <a:r>
              <a:rPr lang="en-US" sz="2800" b="1" dirty="0">
                <a:solidFill>
                  <a:srgbClr val="2E74B5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Brain </a:t>
            </a:r>
            <a:r>
              <a:rPr lang="en-US" sz="2800" b="1" dirty="0" smtClean="0">
                <a:solidFill>
                  <a:srgbClr val="2E74B5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Pro</a:t>
            </a:r>
            <a:endParaRPr lang="en-US" sz="2000" b="1" dirty="0">
              <a:solidFill>
                <a:srgbClr val="2E74B5"/>
              </a:solidFill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914400" lvl="2" indent="0">
              <a:lnSpc>
                <a:spcPct val="115000"/>
              </a:lnSpc>
              <a:buNone/>
            </a:pPr>
            <a:r>
              <a:rPr lang="en-US" sz="2600" dirty="0" smtClean="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Limitations</a:t>
            </a:r>
          </a:p>
          <a:p>
            <a:pPr lvl="2">
              <a:lnSpc>
                <a:spcPct val="115000"/>
              </a:lnSpc>
            </a:pPr>
            <a:r>
              <a:rPr lang="en-US" sz="260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Does not contain </a:t>
            </a:r>
            <a:r>
              <a:rPr lang="en-US" sz="260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Physiology of brain</a:t>
            </a:r>
            <a:endParaRPr lang="en-US" sz="2600" dirty="0" smtClean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lvl="2">
              <a:lnSpc>
                <a:spcPct val="115000"/>
              </a:lnSpc>
            </a:pPr>
            <a:r>
              <a:rPr lang="en-US" sz="260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Only </a:t>
            </a:r>
            <a:r>
              <a:rPr lang="en-US" sz="2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available for </a:t>
            </a:r>
            <a:r>
              <a:rPr lang="en-US" sz="260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MAC.</a:t>
            </a:r>
          </a:p>
          <a:p>
            <a:pPr lvl="2">
              <a:lnSpc>
                <a:spcPct val="115000"/>
              </a:lnSpc>
            </a:pPr>
            <a:r>
              <a:rPr lang="en-US" sz="2600" dirty="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sz="2600" dirty="0" smtClean="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ot free</a:t>
            </a:r>
            <a:endParaRPr lang="aa-ET" sz="1900" dirty="0">
              <a:effectLst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5206" y="1568634"/>
            <a:ext cx="3758606" cy="2290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2453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04C8447-25DE-CAFC-9BF9-43CE5B1C69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0402" y="0"/>
            <a:ext cx="10018713" cy="1752599"/>
          </a:xfrm>
        </p:spPr>
        <p:txBody>
          <a:bodyPr/>
          <a:lstStyle/>
          <a:p>
            <a:pPr algn="l"/>
            <a:r>
              <a:rPr lang="en-US" b="1" dirty="0"/>
              <a:t>Literature Review</a:t>
            </a:r>
            <a:endParaRPr lang="aa-ET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5FFB387-7295-0E8C-F131-C120B478D5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01056" y="1752599"/>
            <a:ext cx="6945086" cy="4119284"/>
          </a:xfrm>
        </p:spPr>
        <p:txBody>
          <a:bodyPr>
            <a:normAutofit/>
          </a:bodyPr>
          <a:lstStyle/>
          <a:p>
            <a:pPr marL="457200" lvl="1" indent="0">
              <a:lnSpc>
                <a:spcPct val="107000"/>
              </a:lnSpc>
              <a:spcBef>
                <a:spcPts val="200"/>
              </a:spcBef>
              <a:buNone/>
            </a:pPr>
            <a:r>
              <a:rPr lang="en-US" sz="2400" b="1" dirty="0" smtClean="0">
                <a:solidFill>
                  <a:srgbClr val="2E74B5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3D Brain</a:t>
            </a:r>
            <a:endParaRPr lang="en-US" sz="1800" b="1" dirty="0">
              <a:solidFill>
                <a:srgbClr val="2E74B5"/>
              </a:solidFill>
              <a:latin typeface="Calibri Light" panose="020F03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07000"/>
              </a:lnSpc>
              <a:spcBef>
                <a:spcPts val="200"/>
              </a:spcBef>
            </a:pPr>
            <a:r>
              <a:rPr lang="en-US" dirty="0" smtClean="0">
                <a:latin typeface="Arial" panose="020B0604020202020204" pitchFamily="34" charset="0"/>
                <a:ea typeface="Arial" panose="020B0604020202020204" pitchFamily="34" charset="0"/>
              </a:rPr>
              <a:t>Interactive 3D app for Android devices</a:t>
            </a:r>
            <a:endParaRPr lang="en-US" dirty="0" smtClean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lvl="1">
              <a:lnSpc>
                <a:spcPct val="107000"/>
              </a:lnSpc>
              <a:spcBef>
                <a:spcPts val="200"/>
              </a:spcBef>
            </a:pPr>
            <a:r>
              <a:rPr lang="en-US" dirty="0" smtClean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Describe anatomy and physiology of </a:t>
            </a:r>
            <a:r>
              <a:rPr lang="en-US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the brain.  </a:t>
            </a:r>
            <a:endParaRPr lang="en-US" dirty="0" smtClean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lvl="1">
              <a:lnSpc>
                <a:spcPct val="107000"/>
              </a:lnSpc>
              <a:spcBef>
                <a:spcPts val="200"/>
              </a:spcBef>
            </a:pPr>
            <a:r>
              <a:rPr lang="en-US" dirty="0" smtClean="0">
                <a:latin typeface="Arial" panose="020B0604020202020204" pitchFamily="34" charset="0"/>
                <a:ea typeface="Arial" panose="020B0604020202020204" pitchFamily="34" charset="0"/>
              </a:rPr>
              <a:t>Freely available</a:t>
            </a:r>
          </a:p>
          <a:p>
            <a:pPr marL="457200" lvl="1" indent="0">
              <a:lnSpc>
                <a:spcPct val="107000"/>
              </a:lnSpc>
              <a:spcBef>
                <a:spcPts val="200"/>
              </a:spcBef>
              <a:buNone/>
            </a:pPr>
            <a:endParaRPr lang="en-US" dirty="0"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lvl="1">
              <a:lnSpc>
                <a:spcPct val="107000"/>
              </a:lnSpc>
              <a:spcBef>
                <a:spcPts val="200"/>
              </a:spcBef>
            </a:pPr>
            <a:r>
              <a:rPr lang="en-US" dirty="0" smtClean="0">
                <a:latin typeface="Arial" panose="020B0604020202020204" pitchFamily="34" charset="0"/>
                <a:ea typeface="Arial" panose="020B0604020202020204" pitchFamily="34" charset="0"/>
              </a:rPr>
              <a:t>Developed on older versions of Android</a:t>
            </a:r>
          </a:p>
          <a:p>
            <a:pPr lvl="1">
              <a:lnSpc>
                <a:spcPct val="107000"/>
              </a:lnSpc>
              <a:spcBef>
                <a:spcPts val="200"/>
              </a:spcBef>
            </a:pPr>
            <a:r>
              <a:rPr lang="en-US" dirty="0" smtClean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May not work in future</a:t>
            </a:r>
            <a:endParaRPr lang="en-US" dirty="0" smtClean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lvl="2">
              <a:lnSpc>
                <a:spcPct val="107000"/>
              </a:lnSpc>
              <a:spcBef>
                <a:spcPts val="200"/>
              </a:spcBef>
            </a:pPr>
            <a:endParaRPr lang="en-US" sz="1800" dirty="0" smtClean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lvl="2">
              <a:lnSpc>
                <a:spcPct val="107000"/>
              </a:lnSpc>
              <a:spcBef>
                <a:spcPts val="200"/>
              </a:spcBef>
            </a:pPr>
            <a:endParaRPr lang="en-US" sz="1800" dirty="0" smtClean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lvl="2">
              <a:lnSpc>
                <a:spcPct val="107000"/>
              </a:lnSpc>
              <a:spcBef>
                <a:spcPts val="200"/>
              </a:spcBef>
            </a:pPr>
            <a:endParaRPr lang="en-US" sz="18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457200" lvl="1" indent="0">
              <a:lnSpc>
                <a:spcPct val="115000"/>
              </a:lnSpc>
              <a:buNone/>
            </a:pPr>
            <a:endParaRPr lang="aa-ET" sz="18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lvl="1"/>
            <a:endParaRPr lang="aa-ET" sz="1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6142" y="2097241"/>
            <a:ext cx="2901763" cy="2199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9275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1A7AF59-ED39-B25B-7B6B-991C70D78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1" dirty="0"/>
              <a:t>Scope of the Project</a:t>
            </a:r>
            <a:br>
              <a:rPr lang="en-US" b="1" dirty="0"/>
            </a:br>
            <a:endParaRPr lang="aa-ET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E40F514-7001-B1CD-4660-A96AE143FC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0540" y="1759131"/>
            <a:ext cx="5517814" cy="4274116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" dirty="0" smtClean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Focus </a:t>
            </a:r>
            <a:r>
              <a:rPr lang="en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on the basic introduction of the human </a:t>
            </a:r>
            <a:r>
              <a:rPr lang="en" dirty="0" smtClean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brain</a:t>
            </a:r>
          </a:p>
          <a:p>
            <a:pPr>
              <a:lnSpc>
                <a:spcPct val="150000"/>
              </a:lnSpc>
            </a:pPr>
            <a:r>
              <a:rPr lang="en" dirty="0" smtClean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Taxonomy, Anatomy, Morphology, and Physiology</a:t>
            </a:r>
          </a:p>
          <a:p>
            <a:pPr>
              <a:lnSpc>
                <a:spcPct val="150000"/>
              </a:lnSpc>
            </a:pPr>
            <a:r>
              <a:rPr lang="en" dirty="0" smtClean="0">
                <a:latin typeface="Arial" panose="020B0604020202020204" pitchFamily="34" charset="0"/>
                <a:ea typeface="Arial" panose="020B0604020202020204" pitchFamily="34" charset="0"/>
              </a:rPr>
              <a:t>Functions of different components of brain</a:t>
            </a:r>
            <a:endParaRPr lang="en" dirty="0" smtClean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6777" y="1501947"/>
            <a:ext cx="4770775" cy="47707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80640565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xmlns="" id="{D6F4CBB3-DFB2-5041-D409-5F060CD9F9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762" y="607341"/>
            <a:ext cx="4443856" cy="463871"/>
          </a:xfrm>
        </p:spPr>
        <p:txBody>
          <a:bodyPr>
            <a:normAutofit fontScale="90000"/>
          </a:bodyPr>
          <a:lstStyle/>
          <a:p>
            <a:pPr algn="l"/>
            <a:r>
              <a:rPr lang="en" b="1" dirty="0" smtClean="0"/>
              <a:t>Methodology</a:t>
            </a:r>
            <a:r>
              <a:rPr lang="en" b="1" dirty="0"/>
              <a:t/>
            </a:r>
            <a:br>
              <a:rPr lang="en" b="1" dirty="0"/>
            </a:br>
            <a:endParaRPr lang="en-GB" b="1" dirty="0"/>
          </a:p>
        </p:txBody>
      </p:sp>
      <p:pic>
        <p:nvPicPr>
          <p:cNvPr id="6" name="Content Placeholder 12">
            <a:extLst>
              <a:ext uri="{FF2B5EF4-FFF2-40B4-BE49-F238E27FC236}">
                <a16:creationId xmlns:a16="http://schemas.microsoft.com/office/drawing/2014/main" xmlns="" id="{0B0C3FD7-764B-2A7D-A03E-CC5A8F8ACB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863" y="2037723"/>
            <a:ext cx="5170945" cy="3842050"/>
          </a:xfrm>
        </p:spPr>
      </p:pic>
      <p:sp>
        <p:nvSpPr>
          <p:cNvPr id="5" name="Text Placeholder 2">
            <a:extLst>
              <a:ext uri="{FF2B5EF4-FFF2-40B4-BE49-F238E27FC236}">
                <a16:creationId xmlns:a16="http://schemas.microsoft.com/office/drawing/2014/main" xmlns="" id="{EAAE0467-1128-FF2F-4125-5B137B698CB5}"/>
              </a:ext>
            </a:extLst>
          </p:cNvPr>
          <p:cNvSpPr txBox="1">
            <a:spLocks/>
          </p:cNvSpPr>
          <p:nvPr/>
        </p:nvSpPr>
        <p:spPr>
          <a:xfrm>
            <a:off x="2046913" y="1071212"/>
            <a:ext cx="6307214" cy="39244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horter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development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time</a:t>
            </a:r>
          </a:p>
          <a:p>
            <a:pPr algn="just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ontrol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over cost and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schedule</a:t>
            </a:r>
          </a:p>
          <a:p>
            <a:pPr algn="just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ccepting changes</a:t>
            </a:r>
          </a:p>
          <a:p>
            <a:pPr algn="just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roducing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high-quality projects.</a:t>
            </a:r>
          </a:p>
          <a:p>
            <a:pPr marL="0" indent="0" algn="just">
              <a:buNone/>
            </a:pP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5C6E8C57-D5CB-F9C3-DA7A-63CAF7A8567A}"/>
              </a:ext>
            </a:extLst>
          </p:cNvPr>
          <p:cNvSpPr txBox="1"/>
          <p:nvPr/>
        </p:nvSpPr>
        <p:spPr>
          <a:xfrm>
            <a:off x="853904" y="1157549"/>
            <a:ext cx="80469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Agile Model - Extreme Programming (XP</a:t>
            </a:r>
            <a:r>
              <a:rPr lang="en-US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aa-ET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875790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15;p19">
            <a:extLst>
              <a:ext uri="{FF2B5EF4-FFF2-40B4-BE49-F238E27FC236}">
                <a16:creationId xmlns:a16="http://schemas.microsoft.com/office/drawing/2014/main" xmlns="" id="{D959E98B-B94B-6304-7E19-D57D6DEDFFE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08756" y="785253"/>
            <a:ext cx="10018712" cy="175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b="1" dirty="0"/>
              <a:t>Methodology</a:t>
            </a:r>
            <a:endParaRPr sz="54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598E65F-7E80-29B0-7C10-7077C6AC3C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9040" y="1816602"/>
            <a:ext cx="10018713" cy="3124201"/>
          </a:xfrm>
        </p:spPr>
        <p:txBody>
          <a:bodyPr>
            <a:normAutofit/>
          </a:bodyPr>
          <a:lstStyle/>
          <a:p>
            <a:pPr marL="914400" lvl="2" indent="0">
              <a:buNone/>
            </a:pPr>
            <a:endParaRPr lang="en-US" sz="2800" dirty="0"/>
          </a:p>
          <a:p>
            <a:pPr lvl="3">
              <a:buFont typeface="Wingdings" panose="05000000000000000000" pitchFamily="2" charset="2"/>
              <a:buChar char="ü"/>
            </a:pPr>
            <a:r>
              <a:rPr lang="en-US" sz="2400" dirty="0" smtClean="0"/>
              <a:t> Requirements Analysis</a:t>
            </a:r>
            <a:endParaRPr lang="en-US" sz="2400" dirty="0"/>
          </a:p>
          <a:p>
            <a:pPr lvl="3">
              <a:buFont typeface="Wingdings" panose="05000000000000000000" pitchFamily="2" charset="2"/>
              <a:buChar char="ü"/>
            </a:pPr>
            <a:r>
              <a:rPr lang="en-US" sz="2400" dirty="0" smtClean="0"/>
              <a:t> Planning</a:t>
            </a:r>
            <a:endParaRPr lang="en-US" sz="2400" dirty="0"/>
          </a:p>
          <a:p>
            <a:pPr lvl="3">
              <a:buFont typeface="Wingdings" panose="05000000000000000000" pitchFamily="2" charset="2"/>
              <a:buChar char="ü"/>
            </a:pPr>
            <a:r>
              <a:rPr lang="en-US" sz="2400" dirty="0" smtClean="0"/>
              <a:t> Design and Development</a:t>
            </a:r>
            <a:endParaRPr lang="en-US" sz="2400" dirty="0"/>
          </a:p>
          <a:p>
            <a:pPr lvl="3">
              <a:buFont typeface="Wingdings" panose="05000000000000000000" pitchFamily="2" charset="2"/>
              <a:buChar char="ü"/>
            </a:pPr>
            <a:r>
              <a:rPr lang="en-US" sz="2400" dirty="0" smtClean="0"/>
              <a:t> Integration</a:t>
            </a:r>
            <a:endParaRPr lang="en-US" sz="2400" dirty="0"/>
          </a:p>
          <a:p>
            <a:pPr lvl="3">
              <a:buFont typeface="Wingdings" panose="05000000000000000000" pitchFamily="2" charset="2"/>
              <a:buChar char="ü"/>
            </a:pPr>
            <a:r>
              <a:rPr lang="en-US" sz="2400" dirty="0" smtClean="0"/>
              <a:t> System Testing</a:t>
            </a:r>
            <a:endParaRPr lang="en-US" sz="2400" dirty="0"/>
          </a:p>
          <a:p>
            <a:pPr lvl="3">
              <a:buFont typeface="Wingdings" panose="05000000000000000000" pitchFamily="2" charset="2"/>
              <a:buChar char="ü"/>
            </a:pPr>
            <a:r>
              <a:rPr lang="en-US" sz="2400" dirty="0" smtClean="0"/>
              <a:t> Deployment</a:t>
            </a:r>
            <a:endParaRPr lang="en-US" sz="2400" dirty="0"/>
          </a:p>
          <a:p>
            <a:endParaRPr lang="aa-ET" sz="36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8112" y="2126701"/>
            <a:ext cx="4599641" cy="344542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3883304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A95CAF1-5AF7-E518-6C48-2D54EAACB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320040"/>
            <a:ext cx="4844772" cy="1752599"/>
          </a:xfrm>
        </p:spPr>
        <p:txBody>
          <a:bodyPr>
            <a:normAutofit/>
          </a:bodyPr>
          <a:lstStyle/>
          <a:p>
            <a:pPr algn="l"/>
            <a:r>
              <a:rPr lang="en-US" sz="3600" b="1" dirty="0" smtClean="0"/>
              <a:t>Expected </a:t>
            </a:r>
            <a:r>
              <a:rPr lang="en-US" sz="3600" b="1" dirty="0"/>
              <a:t>Results</a:t>
            </a:r>
            <a:endParaRPr lang="aa-ET" sz="3600" b="1" dirty="0"/>
          </a:p>
        </p:txBody>
      </p:sp>
      <p:grpSp>
        <p:nvGrpSpPr>
          <p:cNvPr id="8" name="Group 7"/>
          <p:cNvGrpSpPr/>
          <p:nvPr/>
        </p:nvGrpSpPr>
        <p:grpSpPr>
          <a:xfrm>
            <a:off x="1686942" y="2265436"/>
            <a:ext cx="2346054" cy="2683808"/>
            <a:chOff x="1259072" y="3206730"/>
            <a:chExt cx="2346054" cy="2683808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59072" y="3206730"/>
              <a:ext cx="2333625" cy="2333625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6" name="TextBox 5"/>
            <p:cNvSpPr txBox="1"/>
            <p:nvPr/>
          </p:nvSpPr>
          <p:spPr>
            <a:xfrm>
              <a:off x="1259072" y="5490428"/>
              <a:ext cx="234605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Efficient Learning</a:t>
              </a:r>
              <a:endParaRPr lang="en-GB" sz="2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495984" y="2265435"/>
            <a:ext cx="2664953" cy="2733736"/>
            <a:chOff x="3751913" y="3139748"/>
            <a:chExt cx="2664953" cy="2801965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51913" y="3139748"/>
              <a:ext cx="2664953" cy="2316143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9" name="TextBox 8"/>
            <p:cNvSpPr txBox="1"/>
            <p:nvPr/>
          </p:nvSpPr>
          <p:spPr>
            <a:xfrm>
              <a:off x="3835033" y="5531617"/>
              <a:ext cx="2581833" cy="4100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Knowledge of Brain </a:t>
              </a:r>
              <a:endParaRPr lang="en-GB" sz="2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7636354" y="2265436"/>
            <a:ext cx="2400300" cy="2683808"/>
            <a:chOff x="6752392" y="3292872"/>
            <a:chExt cx="2400300" cy="2597666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52392" y="3292872"/>
              <a:ext cx="2400300" cy="240030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10" name="TextBox 9"/>
            <p:cNvSpPr txBox="1"/>
            <p:nvPr/>
          </p:nvSpPr>
          <p:spPr>
            <a:xfrm>
              <a:off x="6897417" y="5503270"/>
              <a:ext cx="2110249" cy="3872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3D visualization</a:t>
              </a:r>
              <a:endParaRPr lang="en-GB" sz="2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5811402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b="1" dirty="0" smtClean="0"/>
              <a:t>Outline</a:t>
            </a:r>
            <a:endParaRPr lang="en-GB" dirty="0"/>
          </a:p>
        </p:txBody>
      </p:sp>
      <p:grpSp>
        <p:nvGrpSpPr>
          <p:cNvPr id="4" name="Group 3"/>
          <p:cNvGrpSpPr/>
          <p:nvPr/>
        </p:nvGrpSpPr>
        <p:grpSpPr>
          <a:xfrm>
            <a:off x="454546" y="1764766"/>
            <a:ext cx="2205604" cy="2090386"/>
            <a:chOff x="992428" y="2811614"/>
            <a:chExt cx="2205604" cy="2090386"/>
          </a:xfrm>
        </p:grpSpPr>
        <p:grpSp>
          <p:nvGrpSpPr>
            <p:cNvPr id="5" name="Group 2"/>
            <p:cNvGrpSpPr>
              <a:grpSpLocks noChangeAspect="1"/>
            </p:cNvGrpSpPr>
            <p:nvPr/>
          </p:nvGrpSpPr>
          <p:grpSpPr>
            <a:xfrm>
              <a:off x="1240746" y="2811614"/>
              <a:ext cx="1443151" cy="1443145"/>
              <a:chOff x="0" y="0"/>
              <a:chExt cx="6350000" cy="6349975"/>
            </a:xfrm>
          </p:grpSpPr>
          <p:sp>
            <p:nvSpPr>
              <p:cNvPr id="7" name="Freeform 3"/>
              <p:cNvSpPr/>
              <p:nvPr/>
            </p:nvSpPr>
            <p:spPr>
              <a:xfrm>
                <a:off x="0" y="0"/>
                <a:ext cx="6350000" cy="634997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4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2"/>
                <a:stretch>
                  <a:fillRect/>
                </a:stretch>
              </a:blipFill>
            </p:spPr>
          </p:sp>
        </p:grpSp>
        <p:sp>
          <p:nvSpPr>
            <p:cNvPr id="6" name="TextBox 8"/>
            <p:cNvSpPr txBox="1"/>
            <p:nvPr/>
          </p:nvSpPr>
          <p:spPr>
            <a:xfrm>
              <a:off x="992428" y="4416251"/>
              <a:ext cx="2205604" cy="4857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86"/>
                </a:lnSpc>
              </a:pPr>
              <a:r>
                <a:rPr lang="en-US" sz="1905" b="1" dirty="0">
                  <a:solidFill>
                    <a:srgbClr val="1B1B1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Introduction &amp; Background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187135" y="1676115"/>
            <a:ext cx="2700949" cy="1927951"/>
            <a:chOff x="6263981" y="2737536"/>
            <a:chExt cx="2700949" cy="1927951"/>
          </a:xfrm>
        </p:grpSpPr>
        <p:grpSp>
          <p:nvGrpSpPr>
            <p:cNvPr id="9" name="Group 4"/>
            <p:cNvGrpSpPr>
              <a:grpSpLocks noChangeAspect="1"/>
            </p:cNvGrpSpPr>
            <p:nvPr/>
          </p:nvGrpSpPr>
          <p:grpSpPr>
            <a:xfrm>
              <a:off x="6690286" y="2737536"/>
              <a:ext cx="1440084" cy="1440078"/>
              <a:chOff x="0" y="0"/>
              <a:chExt cx="6350000" cy="6349975"/>
            </a:xfrm>
          </p:grpSpPr>
          <p:sp>
            <p:nvSpPr>
              <p:cNvPr id="11" name="Freeform 5"/>
              <p:cNvSpPr/>
              <p:nvPr/>
            </p:nvSpPr>
            <p:spPr>
              <a:xfrm>
                <a:off x="0" y="0"/>
                <a:ext cx="6350000" cy="634997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4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3"/>
                <a:stretch>
                  <a:fillRect l="-25046" r="-25046"/>
                </a:stretch>
              </a:blipFill>
            </p:spPr>
          </p:sp>
        </p:grpSp>
        <p:sp>
          <p:nvSpPr>
            <p:cNvPr id="10" name="TextBox 9"/>
            <p:cNvSpPr txBox="1"/>
            <p:nvPr/>
          </p:nvSpPr>
          <p:spPr>
            <a:xfrm>
              <a:off x="6263981" y="4416251"/>
              <a:ext cx="2700949" cy="2492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86"/>
                </a:lnSpc>
              </a:pPr>
              <a:r>
                <a:rPr lang="en-US" sz="1905" b="1" dirty="0">
                  <a:solidFill>
                    <a:srgbClr val="1B1B1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Proposed Solution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2707232" y="1681695"/>
            <a:ext cx="2479903" cy="1922371"/>
            <a:chOff x="3636849" y="2737536"/>
            <a:chExt cx="2479903" cy="1922371"/>
          </a:xfrm>
        </p:grpSpPr>
        <p:grpSp>
          <p:nvGrpSpPr>
            <p:cNvPr id="13" name="Group 6"/>
            <p:cNvGrpSpPr>
              <a:grpSpLocks noChangeAspect="1"/>
            </p:cNvGrpSpPr>
            <p:nvPr/>
          </p:nvGrpSpPr>
          <p:grpSpPr>
            <a:xfrm>
              <a:off x="3987456" y="2737536"/>
              <a:ext cx="1443151" cy="1443145"/>
              <a:chOff x="0" y="0"/>
              <a:chExt cx="6350000" cy="6349975"/>
            </a:xfrm>
          </p:grpSpPr>
          <p:sp>
            <p:nvSpPr>
              <p:cNvPr id="15" name="Freeform 7"/>
              <p:cNvSpPr/>
              <p:nvPr/>
            </p:nvSpPr>
            <p:spPr>
              <a:xfrm>
                <a:off x="0" y="0"/>
                <a:ext cx="6350000" cy="634997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4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4"/>
                <a:stretch>
                  <a:fillRect l="-25901" r="-25901"/>
                </a:stretch>
              </a:blipFill>
            </p:spPr>
          </p:sp>
        </p:grpSp>
        <p:sp>
          <p:nvSpPr>
            <p:cNvPr id="14" name="TextBox 10"/>
            <p:cNvSpPr txBox="1"/>
            <p:nvPr/>
          </p:nvSpPr>
          <p:spPr>
            <a:xfrm>
              <a:off x="3636849" y="4416251"/>
              <a:ext cx="2479903" cy="2436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86"/>
                </a:lnSpc>
              </a:pPr>
              <a:r>
                <a:rPr lang="en-US" sz="1905" b="1" dirty="0">
                  <a:solidFill>
                    <a:srgbClr val="1B1B1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Problem Statement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7616796" y="1750193"/>
            <a:ext cx="2205604" cy="1853873"/>
            <a:chOff x="992428" y="2811614"/>
            <a:chExt cx="2205604" cy="1853873"/>
          </a:xfrm>
        </p:grpSpPr>
        <p:grpSp>
          <p:nvGrpSpPr>
            <p:cNvPr id="23" name="Group 2"/>
            <p:cNvGrpSpPr>
              <a:grpSpLocks noChangeAspect="1"/>
            </p:cNvGrpSpPr>
            <p:nvPr/>
          </p:nvGrpSpPr>
          <p:grpSpPr>
            <a:xfrm>
              <a:off x="1240746" y="2811614"/>
              <a:ext cx="1443151" cy="1443145"/>
              <a:chOff x="0" y="0"/>
              <a:chExt cx="6350000" cy="6349975"/>
            </a:xfrm>
          </p:grpSpPr>
          <p:sp>
            <p:nvSpPr>
              <p:cNvPr id="25" name="Freeform 3"/>
              <p:cNvSpPr/>
              <p:nvPr/>
            </p:nvSpPr>
            <p:spPr>
              <a:xfrm>
                <a:off x="0" y="0"/>
                <a:ext cx="6350000" cy="634997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4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5"/>
                <a:stretch>
                  <a:fillRect l="-25046" r="-25046"/>
                </a:stretch>
              </a:blipFill>
            </p:spPr>
          </p:sp>
        </p:grpSp>
        <p:sp>
          <p:nvSpPr>
            <p:cNvPr id="24" name="TextBox 8"/>
            <p:cNvSpPr txBox="1"/>
            <p:nvPr/>
          </p:nvSpPr>
          <p:spPr>
            <a:xfrm>
              <a:off x="992428" y="4416251"/>
              <a:ext cx="2205604" cy="2492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86"/>
                </a:lnSpc>
              </a:pPr>
              <a:r>
                <a:rPr lang="en-US" sz="1905" b="1" dirty="0">
                  <a:solidFill>
                    <a:srgbClr val="1B1B1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Objectives</a:t>
              </a: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9666282" y="1676115"/>
            <a:ext cx="2479903" cy="1927951"/>
            <a:chOff x="3636849" y="2737536"/>
            <a:chExt cx="2479903" cy="1927951"/>
          </a:xfrm>
        </p:grpSpPr>
        <p:grpSp>
          <p:nvGrpSpPr>
            <p:cNvPr id="27" name="Group 6"/>
            <p:cNvGrpSpPr>
              <a:grpSpLocks noChangeAspect="1"/>
            </p:cNvGrpSpPr>
            <p:nvPr/>
          </p:nvGrpSpPr>
          <p:grpSpPr>
            <a:xfrm>
              <a:off x="3987456" y="2737536"/>
              <a:ext cx="1443151" cy="1443145"/>
              <a:chOff x="0" y="0"/>
              <a:chExt cx="6350000" cy="6349975"/>
            </a:xfrm>
          </p:grpSpPr>
          <p:sp>
            <p:nvSpPr>
              <p:cNvPr id="29" name="Freeform 7"/>
              <p:cNvSpPr/>
              <p:nvPr/>
            </p:nvSpPr>
            <p:spPr>
              <a:xfrm>
                <a:off x="0" y="0"/>
                <a:ext cx="6350000" cy="634997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4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6"/>
                <a:stretch>
                  <a:fillRect l="-25046" r="-25046"/>
                </a:stretch>
              </a:blipFill>
            </p:spPr>
          </p:sp>
        </p:grpSp>
        <p:sp>
          <p:nvSpPr>
            <p:cNvPr id="28" name="TextBox 10"/>
            <p:cNvSpPr txBox="1"/>
            <p:nvPr/>
          </p:nvSpPr>
          <p:spPr>
            <a:xfrm>
              <a:off x="3636849" y="4416251"/>
              <a:ext cx="2479903" cy="2492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86"/>
                </a:lnSpc>
              </a:pPr>
              <a:r>
                <a:rPr lang="en-US" sz="1905" b="1" dirty="0">
                  <a:solidFill>
                    <a:srgbClr val="1B1B1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Literature Review</a:t>
              </a: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346638" y="4309812"/>
            <a:ext cx="2700949" cy="1927951"/>
            <a:chOff x="6263981" y="2737536"/>
            <a:chExt cx="2700949" cy="1927951"/>
          </a:xfrm>
        </p:grpSpPr>
        <p:grpSp>
          <p:nvGrpSpPr>
            <p:cNvPr id="31" name="Group 4"/>
            <p:cNvGrpSpPr>
              <a:grpSpLocks noChangeAspect="1"/>
            </p:cNvGrpSpPr>
            <p:nvPr/>
          </p:nvGrpSpPr>
          <p:grpSpPr>
            <a:xfrm>
              <a:off x="6690286" y="2737536"/>
              <a:ext cx="1440084" cy="1440078"/>
              <a:chOff x="0" y="0"/>
              <a:chExt cx="6350000" cy="6349975"/>
            </a:xfrm>
          </p:grpSpPr>
          <p:sp>
            <p:nvSpPr>
              <p:cNvPr id="33" name="Freeform 5"/>
              <p:cNvSpPr/>
              <p:nvPr/>
            </p:nvSpPr>
            <p:spPr>
              <a:xfrm>
                <a:off x="0" y="0"/>
                <a:ext cx="6350000" cy="634997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4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7"/>
                <a:stretch>
                  <a:fillRect l="-24999" r="-24999"/>
                </a:stretch>
              </a:blipFill>
            </p:spPr>
          </p:sp>
        </p:grpSp>
        <p:sp>
          <p:nvSpPr>
            <p:cNvPr id="32" name="TextBox 9"/>
            <p:cNvSpPr txBox="1"/>
            <p:nvPr/>
          </p:nvSpPr>
          <p:spPr>
            <a:xfrm>
              <a:off x="6263981" y="4416251"/>
              <a:ext cx="2700949" cy="2492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86"/>
                </a:lnSpc>
              </a:pPr>
              <a:r>
                <a:rPr lang="en-US" sz="1905" b="1" dirty="0">
                  <a:solidFill>
                    <a:srgbClr val="1B1B1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Methodology</a:t>
              </a: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2836553" y="4383890"/>
            <a:ext cx="2205604" cy="1853873"/>
            <a:chOff x="992428" y="2811614"/>
            <a:chExt cx="2205604" cy="1853873"/>
          </a:xfrm>
        </p:grpSpPr>
        <p:grpSp>
          <p:nvGrpSpPr>
            <p:cNvPr id="35" name="Group 2"/>
            <p:cNvGrpSpPr>
              <a:grpSpLocks noChangeAspect="1"/>
            </p:cNvGrpSpPr>
            <p:nvPr/>
          </p:nvGrpSpPr>
          <p:grpSpPr>
            <a:xfrm>
              <a:off x="1240746" y="2811614"/>
              <a:ext cx="1443151" cy="1443145"/>
              <a:chOff x="0" y="0"/>
              <a:chExt cx="6350000" cy="6349975"/>
            </a:xfrm>
          </p:grpSpPr>
          <p:sp>
            <p:nvSpPr>
              <p:cNvPr id="37" name="Freeform 3"/>
              <p:cNvSpPr/>
              <p:nvPr/>
            </p:nvSpPr>
            <p:spPr>
              <a:xfrm>
                <a:off x="0" y="0"/>
                <a:ext cx="6350000" cy="634997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4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8"/>
                <a:stretch>
                  <a:fillRect/>
                </a:stretch>
              </a:blipFill>
            </p:spPr>
          </p:sp>
        </p:grpSp>
        <p:sp>
          <p:nvSpPr>
            <p:cNvPr id="36" name="TextBox 8"/>
            <p:cNvSpPr txBox="1"/>
            <p:nvPr/>
          </p:nvSpPr>
          <p:spPr>
            <a:xfrm>
              <a:off x="992428" y="4416251"/>
              <a:ext cx="2205604" cy="2492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86"/>
                </a:lnSpc>
              </a:pPr>
              <a:r>
                <a:rPr lang="en-US" sz="1905" b="1" dirty="0">
                  <a:solidFill>
                    <a:srgbClr val="1B1B1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Expected Results</a:t>
              </a: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7401148" y="4272773"/>
            <a:ext cx="2700949" cy="1927951"/>
            <a:chOff x="6263981" y="2737536"/>
            <a:chExt cx="2700949" cy="1927951"/>
          </a:xfrm>
        </p:grpSpPr>
        <p:grpSp>
          <p:nvGrpSpPr>
            <p:cNvPr id="39" name="Group 4"/>
            <p:cNvGrpSpPr>
              <a:grpSpLocks noChangeAspect="1"/>
            </p:cNvGrpSpPr>
            <p:nvPr/>
          </p:nvGrpSpPr>
          <p:grpSpPr>
            <a:xfrm>
              <a:off x="6690286" y="2737536"/>
              <a:ext cx="1440084" cy="1440078"/>
              <a:chOff x="0" y="0"/>
              <a:chExt cx="6350000" cy="6349975"/>
            </a:xfrm>
          </p:grpSpPr>
          <p:sp>
            <p:nvSpPr>
              <p:cNvPr id="41" name="Freeform 5"/>
              <p:cNvSpPr/>
              <p:nvPr/>
            </p:nvSpPr>
            <p:spPr>
              <a:xfrm>
                <a:off x="0" y="0"/>
                <a:ext cx="6350000" cy="634997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4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9"/>
                <a:stretch>
                  <a:fillRect l="-25046" r="-25046"/>
                </a:stretch>
              </a:blipFill>
            </p:spPr>
          </p:sp>
        </p:grpSp>
        <p:sp>
          <p:nvSpPr>
            <p:cNvPr id="40" name="TextBox 9"/>
            <p:cNvSpPr txBox="1"/>
            <p:nvPr/>
          </p:nvSpPr>
          <p:spPr>
            <a:xfrm>
              <a:off x="6263981" y="4416251"/>
              <a:ext cx="2700949" cy="2492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86"/>
                </a:lnSpc>
              </a:pPr>
              <a:r>
                <a:rPr lang="en-US" sz="1905" b="1" dirty="0">
                  <a:solidFill>
                    <a:srgbClr val="1B1B1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Gantt Chart</a:t>
              </a:r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5328958" y="4319109"/>
            <a:ext cx="2479903" cy="1922371"/>
            <a:chOff x="3636849" y="2737536"/>
            <a:chExt cx="2479903" cy="1922371"/>
          </a:xfrm>
        </p:grpSpPr>
        <p:grpSp>
          <p:nvGrpSpPr>
            <p:cNvPr id="43" name="Group 6"/>
            <p:cNvGrpSpPr>
              <a:grpSpLocks noChangeAspect="1"/>
            </p:cNvGrpSpPr>
            <p:nvPr/>
          </p:nvGrpSpPr>
          <p:grpSpPr>
            <a:xfrm>
              <a:off x="3987456" y="2737536"/>
              <a:ext cx="1443151" cy="1443145"/>
              <a:chOff x="0" y="0"/>
              <a:chExt cx="6350000" cy="6349975"/>
            </a:xfrm>
          </p:grpSpPr>
          <p:sp>
            <p:nvSpPr>
              <p:cNvPr id="45" name="Freeform 7"/>
              <p:cNvSpPr/>
              <p:nvPr/>
            </p:nvSpPr>
            <p:spPr>
              <a:xfrm>
                <a:off x="0" y="0"/>
                <a:ext cx="6350000" cy="634997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4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10"/>
                <a:stretch>
                  <a:fillRect l="-13257" r="-13257"/>
                </a:stretch>
              </a:blipFill>
            </p:spPr>
          </p:sp>
        </p:grpSp>
        <p:sp>
          <p:nvSpPr>
            <p:cNvPr id="44" name="TextBox 10"/>
            <p:cNvSpPr txBox="1"/>
            <p:nvPr/>
          </p:nvSpPr>
          <p:spPr>
            <a:xfrm>
              <a:off x="3636849" y="4416251"/>
              <a:ext cx="2479903" cy="2436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86"/>
                </a:lnSpc>
              </a:pPr>
              <a:r>
                <a:rPr lang="en-US" sz="1905" b="1" dirty="0">
                  <a:solidFill>
                    <a:srgbClr val="1B1B1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Scope of the project</a:t>
              </a:r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9803431" y="4383890"/>
            <a:ext cx="2205604" cy="1853873"/>
            <a:chOff x="992428" y="2811614"/>
            <a:chExt cx="2205604" cy="1853873"/>
          </a:xfrm>
        </p:grpSpPr>
        <p:grpSp>
          <p:nvGrpSpPr>
            <p:cNvPr id="47" name="Group 2"/>
            <p:cNvGrpSpPr>
              <a:grpSpLocks noChangeAspect="1"/>
            </p:cNvGrpSpPr>
            <p:nvPr/>
          </p:nvGrpSpPr>
          <p:grpSpPr>
            <a:xfrm>
              <a:off x="1240746" y="2811614"/>
              <a:ext cx="1443151" cy="1443145"/>
              <a:chOff x="0" y="0"/>
              <a:chExt cx="6350000" cy="6349975"/>
            </a:xfrm>
          </p:grpSpPr>
          <p:sp>
            <p:nvSpPr>
              <p:cNvPr id="49" name="Freeform 3"/>
              <p:cNvSpPr/>
              <p:nvPr/>
            </p:nvSpPr>
            <p:spPr>
              <a:xfrm>
                <a:off x="0" y="0"/>
                <a:ext cx="6350000" cy="634997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4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11"/>
                <a:stretch>
                  <a:fillRect l="-35487" r="-14512"/>
                </a:stretch>
              </a:blipFill>
            </p:spPr>
          </p:sp>
        </p:grpSp>
        <p:sp>
          <p:nvSpPr>
            <p:cNvPr id="48" name="TextBox 4"/>
            <p:cNvSpPr txBox="1"/>
            <p:nvPr/>
          </p:nvSpPr>
          <p:spPr>
            <a:xfrm>
              <a:off x="992428" y="4416251"/>
              <a:ext cx="2205604" cy="2492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86"/>
                </a:lnSpc>
              </a:pPr>
              <a:r>
                <a:rPr lang="en-US" sz="1905" b="1" dirty="0">
                  <a:solidFill>
                    <a:srgbClr val="1B1B1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Work Division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35918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500"/>
                            </p:stCondLst>
                            <p:childTnLst>
                              <p:par>
                                <p:cTn id="4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000"/>
                            </p:stCondLst>
                            <p:childTnLst>
                              <p:par>
                                <p:cTn id="5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500"/>
                            </p:stCondLst>
                            <p:childTnLst>
                              <p:par>
                                <p:cTn id="5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7417" y="389965"/>
            <a:ext cx="10018713" cy="1752599"/>
          </a:xfrm>
        </p:spPr>
        <p:txBody>
          <a:bodyPr/>
          <a:lstStyle/>
          <a:p>
            <a:pPr algn="l"/>
            <a:r>
              <a:rPr lang="en-US" b="1" dirty="0" smtClean="0"/>
              <a:t>Work Division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67142" y="1658471"/>
            <a:ext cx="8538883" cy="4926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16761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FDB4F18-DC28-F7F3-FF29-0037719733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8814" y="0"/>
            <a:ext cx="10018713" cy="1752599"/>
          </a:xfrm>
        </p:spPr>
        <p:txBody>
          <a:bodyPr/>
          <a:lstStyle/>
          <a:p>
            <a:pPr algn="l"/>
            <a:r>
              <a:rPr lang="en-US" b="1" dirty="0"/>
              <a:t>Gantt Chart</a:t>
            </a:r>
            <a:endParaRPr lang="aa-ET" b="1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xmlns="" id="{918F876C-C6A6-4F34-9061-7993B8F4A4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21948" y="1303112"/>
            <a:ext cx="9435477" cy="4907188"/>
          </a:xfrm>
        </p:spPr>
      </p:pic>
    </p:spTree>
    <p:extLst>
      <p:ext uri="{BB962C8B-B14F-4D97-AF65-F5344CB8AC3E}">
        <p14:creationId xmlns:p14="http://schemas.microsoft.com/office/powerpoint/2010/main" val="325594341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18B187C-EF3A-98C0-2965-E173834670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1889" y="2271304"/>
            <a:ext cx="7454536" cy="1743892"/>
          </a:xfrm>
        </p:spPr>
        <p:txBody>
          <a:bodyPr>
            <a:normAutofit fontScale="90000"/>
          </a:bodyPr>
          <a:lstStyle/>
          <a:p>
            <a:pPr algn="l"/>
            <a:r>
              <a:rPr lang="en-US" sz="12500" b="1" dirty="0">
                <a:latin typeface="Comic Sans MS" panose="030F0702030302020204" pitchFamily="66" charset="0"/>
              </a:rPr>
              <a:t>Thanks</a:t>
            </a:r>
            <a:r>
              <a:rPr lang="en-US" sz="12500" b="1" dirty="0">
                <a:latin typeface="Algerian" panose="04020705040A02060702" pitchFamily="82" charset="0"/>
              </a:rPr>
              <a:t>!</a:t>
            </a:r>
            <a:endParaRPr lang="aa-ET" sz="12500" b="1" dirty="0">
              <a:latin typeface="Algerian" panose="04020705040A02060702" pitchFamily="82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0909" y="419100"/>
            <a:ext cx="5438746" cy="5111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77922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97;p16">
            <a:extLst>
              <a:ext uri="{FF2B5EF4-FFF2-40B4-BE49-F238E27FC236}">
                <a16:creationId xmlns:a16="http://schemas.microsoft.com/office/drawing/2014/main" xmlns="" id="{60C77750-4C92-F6A3-2001-6EB9DB59FC9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54048" y="498052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smtClean="0"/>
              <a:t>Introduction &amp; Background</a:t>
            </a:r>
            <a:endParaRPr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7866" y="1783975"/>
            <a:ext cx="8082864" cy="4474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69597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97;p16">
            <a:extLst>
              <a:ext uri="{FF2B5EF4-FFF2-40B4-BE49-F238E27FC236}">
                <a16:creationId xmlns:a16="http://schemas.microsoft.com/office/drawing/2014/main" xmlns="" id="{60C77750-4C92-F6A3-2001-6EB9DB59FC9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60236" y="790164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Introduction &amp; Background</a:t>
            </a:r>
            <a:endParaRPr b="1" dirty="0"/>
          </a:p>
        </p:txBody>
      </p:sp>
      <p:sp>
        <p:nvSpPr>
          <p:cNvPr id="5" name="Google Shape;298;p16">
            <a:extLst>
              <a:ext uri="{FF2B5EF4-FFF2-40B4-BE49-F238E27FC236}">
                <a16:creationId xmlns:a16="http://schemas.microsoft.com/office/drawing/2014/main" xmlns="" id="{50FC7021-3B05-8DF6-9C4E-63E45044E7B3}"/>
              </a:ext>
            </a:extLst>
          </p:cNvPr>
          <p:cNvSpPr txBox="1">
            <a:spLocks/>
          </p:cNvSpPr>
          <p:nvPr/>
        </p:nvSpPr>
        <p:spPr>
          <a:xfrm>
            <a:off x="1336871" y="1908291"/>
            <a:ext cx="8712564" cy="3674672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just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2800" dirty="0">
                <a:latin typeface="Maven Pro SemiBold"/>
                <a:ea typeface="Maven Pro SemiBold"/>
                <a:cs typeface="Maven Pro SemiBold"/>
                <a:sym typeface="Maven Pro SemiBold"/>
              </a:rPr>
              <a:t>The human brain is studied by considering its four </a:t>
            </a:r>
            <a:r>
              <a:rPr lang="en-GB" sz="2800" dirty="0" smtClean="0">
                <a:latin typeface="Maven Pro SemiBold"/>
                <a:ea typeface="Maven Pro SemiBold"/>
                <a:cs typeface="Maven Pro SemiBold"/>
                <a:sym typeface="Maven Pro SemiBold"/>
              </a:rPr>
              <a:t>perspectives</a:t>
            </a:r>
            <a:endParaRPr lang="en-US" dirty="0">
              <a:latin typeface="Maven Pro SemiBold"/>
              <a:ea typeface="Maven Pro SemiBold"/>
              <a:cs typeface="Maven Pro SemiBold"/>
              <a:sym typeface="Maven Pro SemiBold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5748703" y="3346229"/>
            <a:ext cx="2479903" cy="1927951"/>
            <a:chOff x="3516743" y="3365604"/>
            <a:chExt cx="2479903" cy="1927951"/>
          </a:xfrm>
        </p:grpSpPr>
        <p:grpSp>
          <p:nvGrpSpPr>
            <p:cNvPr id="14" name="Group 9"/>
            <p:cNvGrpSpPr>
              <a:grpSpLocks noChangeAspect="1"/>
            </p:cNvGrpSpPr>
            <p:nvPr/>
          </p:nvGrpSpPr>
          <p:grpSpPr>
            <a:xfrm>
              <a:off x="3867350" y="3365604"/>
              <a:ext cx="1443151" cy="1443145"/>
              <a:chOff x="0" y="0"/>
              <a:chExt cx="6350000" cy="6349975"/>
            </a:xfrm>
          </p:grpSpPr>
          <p:sp>
            <p:nvSpPr>
              <p:cNvPr id="15" name="Freeform 10"/>
              <p:cNvSpPr/>
              <p:nvPr/>
            </p:nvSpPr>
            <p:spPr>
              <a:xfrm>
                <a:off x="0" y="0"/>
                <a:ext cx="6350000" cy="634997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4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2"/>
                <a:stretch>
                  <a:fillRect l="-13253" r="-13253"/>
                </a:stretch>
              </a:blipFill>
            </p:spPr>
          </p:sp>
        </p:grpSp>
        <p:sp>
          <p:nvSpPr>
            <p:cNvPr id="16" name="TextBox 20"/>
            <p:cNvSpPr txBox="1"/>
            <p:nvPr/>
          </p:nvSpPr>
          <p:spPr>
            <a:xfrm>
              <a:off x="3516743" y="5044319"/>
              <a:ext cx="2479903" cy="2492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86"/>
                </a:lnSpc>
              </a:pPr>
              <a:r>
                <a:rPr lang="en-US" sz="1905" b="1" dirty="0">
                  <a:solidFill>
                    <a:srgbClr val="1B1B1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Anatomy</a:t>
              </a: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1208136" y="3445815"/>
            <a:ext cx="2205604" cy="1853873"/>
            <a:chOff x="1208136" y="3445815"/>
            <a:chExt cx="2205604" cy="1853873"/>
          </a:xfrm>
        </p:grpSpPr>
        <p:grpSp>
          <p:nvGrpSpPr>
            <p:cNvPr id="26" name="Group 3"/>
            <p:cNvGrpSpPr>
              <a:grpSpLocks noChangeAspect="1"/>
            </p:cNvGrpSpPr>
            <p:nvPr/>
          </p:nvGrpSpPr>
          <p:grpSpPr>
            <a:xfrm>
              <a:off x="1456454" y="3445815"/>
              <a:ext cx="1443151" cy="1443145"/>
              <a:chOff x="0" y="0"/>
              <a:chExt cx="6350000" cy="6349975"/>
            </a:xfrm>
          </p:grpSpPr>
          <p:sp>
            <p:nvSpPr>
              <p:cNvPr id="27" name="Freeform 4"/>
              <p:cNvSpPr/>
              <p:nvPr/>
            </p:nvSpPr>
            <p:spPr>
              <a:xfrm>
                <a:off x="0" y="0"/>
                <a:ext cx="6350000" cy="634997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4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3"/>
                <a:stretch>
                  <a:fillRect l="-17515" r="-17515"/>
                </a:stretch>
              </a:blipFill>
            </p:spPr>
          </p:sp>
        </p:grpSp>
        <p:sp>
          <p:nvSpPr>
            <p:cNvPr id="28" name="TextBox 18"/>
            <p:cNvSpPr txBox="1"/>
            <p:nvPr/>
          </p:nvSpPr>
          <p:spPr>
            <a:xfrm>
              <a:off x="1208136" y="5050452"/>
              <a:ext cx="2205604" cy="2492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86"/>
                </a:lnSpc>
              </a:pPr>
              <a:r>
                <a:rPr lang="en-US" sz="1905" b="1" dirty="0">
                  <a:solidFill>
                    <a:srgbClr val="1B1B1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Taxonomy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3385975" y="3420307"/>
            <a:ext cx="2205604" cy="1853873"/>
            <a:chOff x="884745" y="3860449"/>
            <a:chExt cx="2205604" cy="1853873"/>
          </a:xfrm>
        </p:grpSpPr>
        <p:grpSp>
          <p:nvGrpSpPr>
            <p:cNvPr id="25" name="Group 11"/>
            <p:cNvGrpSpPr>
              <a:grpSpLocks noChangeAspect="1"/>
            </p:cNvGrpSpPr>
            <p:nvPr/>
          </p:nvGrpSpPr>
          <p:grpSpPr>
            <a:xfrm>
              <a:off x="1133063" y="3860449"/>
              <a:ext cx="1443151" cy="1443145"/>
              <a:chOff x="0" y="0"/>
              <a:chExt cx="6350000" cy="6349975"/>
            </a:xfrm>
          </p:grpSpPr>
          <p:sp>
            <p:nvSpPr>
              <p:cNvPr id="30" name="Freeform 12"/>
              <p:cNvSpPr/>
              <p:nvPr/>
            </p:nvSpPr>
            <p:spPr>
              <a:xfrm>
                <a:off x="0" y="0"/>
                <a:ext cx="6350000" cy="634997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4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4"/>
                <a:stretch>
                  <a:fillRect/>
                </a:stretch>
              </a:blipFill>
            </p:spPr>
          </p:sp>
        </p:grpSp>
        <p:sp>
          <p:nvSpPr>
            <p:cNvPr id="29" name="TextBox 13"/>
            <p:cNvSpPr txBox="1"/>
            <p:nvPr/>
          </p:nvSpPr>
          <p:spPr>
            <a:xfrm>
              <a:off x="884745" y="5465086"/>
              <a:ext cx="2205604" cy="2492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86"/>
                </a:lnSpc>
              </a:pPr>
              <a:r>
                <a:rPr lang="en-US" sz="1905" b="1" dirty="0" smtClean="0">
                  <a:solidFill>
                    <a:srgbClr val="1B1B1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Physiology</a:t>
              </a:r>
              <a:endParaRPr lang="en-US" sz="1905" b="1" dirty="0">
                <a:solidFill>
                  <a:srgbClr val="1B1B1B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8228606" y="3445815"/>
            <a:ext cx="2205604" cy="1853873"/>
            <a:chOff x="1017652" y="731520"/>
            <a:chExt cx="2205604" cy="1853873"/>
          </a:xfrm>
        </p:grpSpPr>
        <p:grpSp>
          <p:nvGrpSpPr>
            <p:cNvPr id="32" name="Group 2"/>
            <p:cNvGrpSpPr>
              <a:grpSpLocks noChangeAspect="1"/>
            </p:cNvGrpSpPr>
            <p:nvPr/>
          </p:nvGrpSpPr>
          <p:grpSpPr>
            <a:xfrm>
              <a:off x="1265971" y="731520"/>
              <a:ext cx="1443151" cy="1443145"/>
              <a:chOff x="0" y="0"/>
              <a:chExt cx="6350000" cy="6349975"/>
            </a:xfrm>
          </p:grpSpPr>
          <p:sp>
            <p:nvSpPr>
              <p:cNvPr id="34" name="Freeform 3"/>
              <p:cNvSpPr/>
              <p:nvPr/>
            </p:nvSpPr>
            <p:spPr>
              <a:xfrm>
                <a:off x="0" y="0"/>
                <a:ext cx="6350000" cy="634997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4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5"/>
                <a:stretch>
                  <a:fillRect l="-4906" r="-4906"/>
                </a:stretch>
              </a:blipFill>
            </p:spPr>
          </p:sp>
        </p:grpSp>
        <p:sp>
          <p:nvSpPr>
            <p:cNvPr id="33" name="TextBox 10"/>
            <p:cNvSpPr txBox="1"/>
            <p:nvPr/>
          </p:nvSpPr>
          <p:spPr>
            <a:xfrm>
              <a:off x="1017652" y="2336157"/>
              <a:ext cx="2205604" cy="2492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86"/>
                </a:lnSpc>
              </a:pPr>
              <a:r>
                <a:rPr lang="en-US" sz="1905" b="1" dirty="0" smtClean="0">
                  <a:solidFill>
                    <a:srgbClr val="1B1B1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Morphology</a:t>
              </a:r>
              <a:endParaRPr lang="en-US" sz="1905" b="1" dirty="0">
                <a:solidFill>
                  <a:srgbClr val="1B1B1B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9384521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97;p16">
            <a:extLst>
              <a:ext uri="{FF2B5EF4-FFF2-40B4-BE49-F238E27FC236}">
                <a16:creationId xmlns:a16="http://schemas.microsoft.com/office/drawing/2014/main" xmlns="" id="{60C77750-4C92-F6A3-2001-6EB9DB59FC9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80750" y="458470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Introduction &amp; Background</a:t>
            </a:r>
            <a:endParaRPr b="1" dirty="0"/>
          </a:p>
        </p:txBody>
      </p:sp>
      <p:sp>
        <p:nvSpPr>
          <p:cNvPr id="2" name="TextBox 1"/>
          <p:cNvSpPr txBox="1"/>
          <p:nvPr/>
        </p:nvSpPr>
        <p:spPr>
          <a:xfrm>
            <a:off x="4186517" y="1586753"/>
            <a:ext cx="32362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Human Brain Taxonomy</a:t>
            </a:r>
            <a:endParaRPr lang="en-GB" sz="2400" b="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t="1418"/>
          <a:stretch/>
        </p:blipFill>
        <p:spPr>
          <a:xfrm>
            <a:off x="2208119" y="2241175"/>
            <a:ext cx="7775762" cy="4435059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9903239" y="1217860"/>
            <a:ext cx="2205604" cy="1853873"/>
            <a:chOff x="884745" y="3860449"/>
            <a:chExt cx="2205604" cy="1853873"/>
          </a:xfrm>
        </p:grpSpPr>
        <p:grpSp>
          <p:nvGrpSpPr>
            <p:cNvPr id="10" name="Group 8"/>
            <p:cNvGrpSpPr>
              <a:grpSpLocks noChangeAspect="1"/>
            </p:cNvGrpSpPr>
            <p:nvPr/>
          </p:nvGrpSpPr>
          <p:grpSpPr>
            <a:xfrm>
              <a:off x="1133063" y="3860449"/>
              <a:ext cx="1443151" cy="1443145"/>
              <a:chOff x="0" y="0"/>
              <a:chExt cx="6350000" cy="6349975"/>
            </a:xfrm>
          </p:grpSpPr>
          <p:sp>
            <p:nvSpPr>
              <p:cNvPr id="12" name="Freeform 9"/>
              <p:cNvSpPr/>
              <p:nvPr/>
            </p:nvSpPr>
            <p:spPr>
              <a:xfrm>
                <a:off x="0" y="0"/>
                <a:ext cx="6350000" cy="634997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4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3"/>
                <a:stretch>
                  <a:fillRect l="-23457" r="-23457"/>
                </a:stretch>
              </a:blipFill>
            </p:spPr>
          </p:sp>
        </p:grpSp>
        <p:sp>
          <p:nvSpPr>
            <p:cNvPr id="11" name="TextBox 13"/>
            <p:cNvSpPr txBox="1"/>
            <p:nvPr/>
          </p:nvSpPr>
          <p:spPr>
            <a:xfrm>
              <a:off x="884745" y="5465086"/>
              <a:ext cx="2205604" cy="2492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86"/>
                </a:lnSpc>
              </a:pPr>
              <a:r>
                <a:rPr lang="en-US" sz="1905">
                  <a:solidFill>
                    <a:srgbClr val="1B1B1B"/>
                  </a:solidFill>
                  <a:latin typeface="Montserrat Semi-Bold"/>
                </a:rPr>
                <a:t>Forebrain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293013" y="4458704"/>
            <a:ext cx="2479903" cy="1927951"/>
            <a:chOff x="3636849" y="2737536"/>
            <a:chExt cx="2479903" cy="1927951"/>
          </a:xfrm>
        </p:grpSpPr>
        <p:grpSp>
          <p:nvGrpSpPr>
            <p:cNvPr id="14" name="Group 6"/>
            <p:cNvGrpSpPr>
              <a:grpSpLocks noChangeAspect="1"/>
            </p:cNvGrpSpPr>
            <p:nvPr/>
          </p:nvGrpSpPr>
          <p:grpSpPr>
            <a:xfrm>
              <a:off x="3987456" y="2737536"/>
              <a:ext cx="1443151" cy="1443145"/>
              <a:chOff x="0" y="0"/>
              <a:chExt cx="6350000" cy="6349975"/>
            </a:xfrm>
          </p:grpSpPr>
          <p:sp>
            <p:nvSpPr>
              <p:cNvPr id="16" name="Freeform 7"/>
              <p:cNvSpPr/>
              <p:nvPr/>
            </p:nvSpPr>
            <p:spPr>
              <a:xfrm>
                <a:off x="0" y="0"/>
                <a:ext cx="6350000" cy="634997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4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4"/>
                <a:stretch>
                  <a:fillRect l="-18933" r="-18933"/>
                </a:stretch>
              </a:blipFill>
            </p:spPr>
          </p:sp>
        </p:grpSp>
        <p:sp>
          <p:nvSpPr>
            <p:cNvPr id="15" name="TextBox 12"/>
            <p:cNvSpPr txBox="1"/>
            <p:nvPr/>
          </p:nvSpPr>
          <p:spPr>
            <a:xfrm>
              <a:off x="3636849" y="4416251"/>
              <a:ext cx="2479903" cy="2492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86"/>
                </a:lnSpc>
              </a:pPr>
              <a:r>
                <a:rPr lang="en-US" sz="1905">
                  <a:solidFill>
                    <a:srgbClr val="1B1B1B"/>
                  </a:solidFill>
                  <a:latin typeface="Montserrat Semi-Bold Bold"/>
                </a:rPr>
                <a:t>Midbrain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9655566" y="4209468"/>
            <a:ext cx="2700949" cy="1927951"/>
            <a:chOff x="6263981" y="2737536"/>
            <a:chExt cx="2700949" cy="1927951"/>
          </a:xfrm>
        </p:grpSpPr>
        <p:grpSp>
          <p:nvGrpSpPr>
            <p:cNvPr id="18" name="Group 4"/>
            <p:cNvGrpSpPr>
              <a:grpSpLocks noChangeAspect="1"/>
            </p:cNvGrpSpPr>
            <p:nvPr/>
          </p:nvGrpSpPr>
          <p:grpSpPr>
            <a:xfrm>
              <a:off x="6690286" y="2737536"/>
              <a:ext cx="1440084" cy="1440078"/>
              <a:chOff x="0" y="0"/>
              <a:chExt cx="6350000" cy="6349975"/>
            </a:xfrm>
          </p:grpSpPr>
          <p:sp>
            <p:nvSpPr>
              <p:cNvPr id="20" name="Freeform 5"/>
              <p:cNvSpPr/>
              <p:nvPr/>
            </p:nvSpPr>
            <p:spPr>
              <a:xfrm>
                <a:off x="0" y="0"/>
                <a:ext cx="6350000" cy="634997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4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5"/>
                <a:stretch>
                  <a:fillRect l="-24924" r="-24924"/>
                </a:stretch>
              </a:blipFill>
            </p:spPr>
          </p:sp>
        </p:grpSp>
        <p:sp>
          <p:nvSpPr>
            <p:cNvPr id="19" name="TextBox 11"/>
            <p:cNvSpPr txBox="1"/>
            <p:nvPr/>
          </p:nvSpPr>
          <p:spPr>
            <a:xfrm>
              <a:off x="6263981" y="4416251"/>
              <a:ext cx="2700949" cy="2492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86"/>
                </a:lnSpc>
              </a:pPr>
              <a:r>
                <a:rPr lang="en-US" sz="1905">
                  <a:solidFill>
                    <a:srgbClr val="1B1B1B"/>
                  </a:solidFill>
                  <a:latin typeface="Montserrat Semi-Bold"/>
                </a:rPr>
                <a:t>Hindbrain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277156" y="1217860"/>
            <a:ext cx="2205604" cy="1853873"/>
            <a:chOff x="1017652" y="731520"/>
            <a:chExt cx="2205604" cy="1853873"/>
          </a:xfrm>
        </p:grpSpPr>
        <p:grpSp>
          <p:nvGrpSpPr>
            <p:cNvPr id="22" name="Group 2"/>
            <p:cNvGrpSpPr>
              <a:grpSpLocks noChangeAspect="1"/>
            </p:cNvGrpSpPr>
            <p:nvPr/>
          </p:nvGrpSpPr>
          <p:grpSpPr>
            <a:xfrm>
              <a:off x="1265971" y="731520"/>
              <a:ext cx="1443151" cy="1443145"/>
              <a:chOff x="0" y="0"/>
              <a:chExt cx="6350000" cy="6349975"/>
            </a:xfrm>
          </p:grpSpPr>
          <p:sp>
            <p:nvSpPr>
              <p:cNvPr id="24" name="Freeform 3"/>
              <p:cNvSpPr/>
              <p:nvPr/>
            </p:nvSpPr>
            <p:spPr>
              <a:xfrm>
                <a:off x="0" y="0"/>
                <a:ext cx="6350000" cy="634997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4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6"/>
                <a:stretch>
                  <a:fillRect t="-666" b="-666"/>
                </a:stretch>
              </a:blipFill>
            </p:spPr>
          </p:sp>
        </p:grpSp>
        <p:sp>
          <p:nvSpPr>
            <p:cNvPr id="23" name="TextBox 10"/>
            <p:cNvSpPr txBox="1"/>
            <p:nvPr/>
          </p:nvSpPr>
          <p:spPr>
            <a:xfrm>
              <a:off x="1017652" y="2336157"/>
              <a:ext cx="2205604" cy="2492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86"/>
                </a:lnSpc>
              </a:pPr>
              <a:r>
                <a:rPr lang="en-US" sz="1905">
                  <a:solidFill>
                    <a:srgbClr val="1B1B1B"/>
                  </a:solidFill>
                  <a:latin typeface="Montserrat Semi-Bold"/>
                </a:rPr>
                <a:t>Pons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7415900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97;p16">
            <a:extLst>
              <a:ext uri="{FF2B5EF4-FFF2-40B4-BE49-F238E27FC236}">
                <a16:creationId xmlns:a16="http://schemas.microsoft.com/office/drawing/2014/main" xmlns="" id="{60C77750-4C92-F6A3-2001-6EB9DB59FC9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69201" y="440540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Introduction &amp; Background</a:t>
            </a:r>
            <a:endParaRPr b="1" dirty="0"/>
          </a:p>
        </p:txBody>
      </p:sp>
      <p:sp>
        <p:nvSpPr>
          <p:cNvPr id="7" name="TextBox 6"/>
          <p:cNvSpPr txBox="1"/>
          <p:nvPr/>
        </p:nvSpPr>
        <p:spPr>
          <a:xfrm>
            <a:off x="4241665" y="1439840"/>
            <a:ext cx="36755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Human Brain Physiology</a:t>
            </a:r>
            <a:endParaRPr lang="en-GB" sz="2400" b="1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4310" y="2028126"/>
            <a:ext cx="4388397" cy="437658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8761584" y="1151927"/>
            <a:ext cx="2205604" cy="2091950"/>
            <a:chOff x="1017652" y="731520"/>
            <a:chExt cx="2205604" cy="2091950"/>
          </a:xfrm>
        </p:grpSpPr>
        <p:grpSp>
          <p:nvGrpSpPr>
            <p:cNvPr id="11" name="Group 2"/>
            <p:cNvGrpSpPr>
              <a:grpSpLocks noChangeAspect="1"/>
            </p:cNvGrpSpPr>
            <p:nvPr/>
          </p:nvGrpSpPr>
          <p:grpSpPr>
            <a:xfrm>
              <a:off x="1265971" y="731520"/>
              <a:ext cx="1443151" cy="1443145"/>
              <a:chOff x="0" y="0"/>
              <a:chExt cx="6350000" cy="6349975"/>
            </a:xfrm>
          </p:grpSpPr>
          <p:sp>
            <p:nvSpPr>
              <p:cNvPr id="13" name="Freeform 3"/>
              <p:cNvSpPr/>
              <p:nvPr/>
            </p:nvSpPr>
            <p:spPr>
              <a:xfrm>
                <a:off x="0" y="0"/>
                <a:ext cx="6350000" cy="634997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4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3"/>
                <a:stretch>
                  <a:fillRect l="-37718" r="-37718"/>
                </a:stretch>
              </a:blipFill>
            </p:spPr>
          </p:sp>
        </p:grpSp>
        <p:sp>
          <p:nvSpPr>
            <p:cNvPr id="12" name="TextBox 8"/>
            <p:cNvSpPr txBox="1"/>
            <p:nvPr/>
          </p:nvSpPr>
          <p:spPr>
            <a:xfrm>
              <a:off x="1017652" y="2336157"/>
              <a:ext cx="2205604" cy="4873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86"/>
                </a:lnSpc>
              </a:pPr>
              <a:r>
                <a:rPr lang="en-US" sz="1905" b="1" dirty="0" smtClean="0">
                  <a:solidFill>
                    <a:srgbClr val="1B1B1B"/>
                  </a:solidFill>
                  <a:latin typeface="Montserrat Semi-Bold"/>
                </a:rPr>
                <a:t>Communication of Neurons</a:t>
              </a:r>
              <a:endParaRPr lang="en-US" sz="1905" b="1" dirty="0">
                <a:solidFill>
                  <a:srgbClr val="1B1B1B"/>
                </a:solidFill>
                <a:latin typeface="Montserrat Semi-Bold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775530" y="1151927"/>
            <a:ext cx="2479903" cy="1927951"/>
            <a:chOff x="3636849" y="2737536"/>
            <a:chExt cx="2479903" cy="1927951"/>
          </a:xfrm>
        </p:grpSpPr>
        <p:grpSp>
          <p:nvGrpSpPr>
            <p:cNvPr id="15" name="Group 6"/>
            <p:cNvGrpSpPr>
              <a:grpSpLocks noChangeAspect="1"/>
            </p:cNvGrpSpPr>
            <p:nvPr/>
          </p:nvGrpSpPr>
          <p:grpSpPr>
            <a:xfrm>
              <a:off x="3987456" y="2737536"/>
              <a:ext cx="1443151" cy="1443145"/>
              <a:chOff x="0" y="0"/>
              <a:chExt cx="6350000" cy="6349975"/>
            </a:xfrm>
          </p:grpSpPr>
          <p:sp>
            <p:nvSpPr>
              <p:cNvPr id="17" name="Freeform 7"/>
              <p:cNvSpPr/>
              <p:nvPr/>
            </p:nvSpPr>
            <p:spPr>
              <a:xfrm>
                <a:off x="0" y="0"/>
                <a:ext cx="6350000" cy="634997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4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4"/>
                <a:stretch>
                  <a:fillRect l="-24962" r="-24962"/>
                </a:stretch>
              </a:blipFill>
            </p:spPr>
          </p:sp>
        </p:grpSp>
        <p:sp>
          <p:nvSpPr>
            <p:cNvPr id="16" name="TextBox 10"/>
            <p:cNvSpPr txBox="1"/>
            <p:nvPr/>
          </p:nvSpPr>
          <p:spPr>
            <a:xfrm>
              <a:off x="3636849" y="4416251"/>
              <a:ext cx="2479903" cy="2492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86"/>
                </a:lnSpc>
              </a:pPr>
              <a:r>
                <a:rPr lang="en-US" sz="1905" b="1" dirty="0">
                  <a:solidFill>
                    <a:srgbClr val="1B1B1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Brain Activities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619709" y="4470680"/>
            <a:ext cx="2700949" cy="1927951"/>
            <a:chOff x="6263981" y="2737536"/>
            <a:chExt cx="2700949" cy="1927951"/>
          </a:xfrm>
        </p:grpSpPr>
        <p:grpSp>
          <p:nvGrpSpPr>
            <p:cNvPr id="19" name="Group 4"/>
            <p:cNvGrpSpPr>
              <a:grpSpLocks noChangeAspect="1"/>
            </p:cNvGrpSpPr>
            <p:nvPr/>
          </p:nvGrpSpPr>
          <p:grpSpPr>
            <a:xfrm>
              <a:off x="6690286" y="2737536"/>
              <a:ext cx="1440084" cy="1440078"/>
              <a:chOff x="0" y="0"/>
              <a:chExt cx="6350000" cy="6349975"/>
            </a:xfrm>
          </p:grpSpPr>
          <p:sp>
            <p:nvSpPr>
              <p:cNvPr id="21" name="Freeform 5"/>
              <p:cNvSpPr/>
              <p:nvPr/>
            </p:nvSpPr>
            <p:spPr>
              <a:xfrm>
                <a:off x="0" y="0"/>
                <a:ext cx="6350000" cy="634997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4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5"/>
                <a:stretch>
                  <a:fillRect l="-50068"/>
                </a:stretch>
              </a:blipFill>
            </p:spPr>
          </p:sp>
        </p:grpSp>
        <p:sp>
          <p:nvSpPr>
            <p:cNvPr id="20" name="TextBox 9"/>
            <p:cNvSpPr txBox="1"/>
            <p:nvPr/>
          </p:nvSpPr>
          <p:spPr>
            <a:xfrm>
              <a:off x="6263981" y="4416251"/>
              <a:ext cx="2700949" cy="2492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86"/>
                </a:lnSpc>
              </a:pPr>
              <a:r>
                <a:rPr lang="en-US" sz="1905" b="1" dirty="0" smtClean="0">
                  <a:solidFill>
                    <a:srgbClr val="1B1B1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Ion Channels</a:t>
              </a:r>
              <a:endParaRPr lang="en-US" sz="1905" b="1" dirty="0">
                <a:solidFill>
                  <a:srgbClr val="1B1B1B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8948724" y="4263782"/>
            <a:ext cx="2205604" cy="1853873"/>
            <a:chOff x="884745" y="3860449"/>
            <a:chExt cx="2205604" cy="1853873"/>
          </a:xfrm>
        </p:grpSpPr>
        <p:grpSp>
          <p:nvGrpSpPr>
            <p:cNvPr id="23" name="Group 11"/>
            <p:cNvGrpSpPr>
              <a:grpSpLocks noChangeAspect="1"/>
            </p:cNvGrpSpPr>
            <p:nvPr/>
          </p:nvGrpSpPr>
          <p:grpSpPr>
            <a:xfrm>
              <a:off x="1133063" y="3860449"/>
              <a:ext cx="1443151" cy="1443145"/>
              <a:chOff x="0" y="0"/>
              <a:chExt cx="6350000" cy="6349975"/>
            </a:xfrm>
          </p:grpSpPr>
          <p:sp>
            <p:nvSpPr>
              <p:cNvPr id="25" name="Freeform 12"/>
              <p:cNvSpPr/>
              <p:nvPr/>
            </p:nvSpPr>
            <p:spPr>
              <a:xfrm>
                <a:off x="0" y="0"/>
                <a:ext cx="6350000" cy="634997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4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6"/>
                <a:stretch>
                  <a:fillRect/>
                </a:stretch>
              </a:blipFill>
            </p:spPr>
          </p:sp>
        </p:grpSp>
        <p:sp>
          <p:nvSpPr>
            <p:cNvPr id="24" name="TextBox 13"/>
            <p:cNvSpPr txBox="1"/>
            <p:nvPr/>
          </p:nvSpPr>
          <p:spPr>
            <a:xfrm>
              <a:off x="884745" y="5465086"/>
              <a:ext cx="2205604" cy="2492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86"/>
                </a:lnSpc>
              </a:pPr>
              <a:r>
                <a:rPr lang="en-US" sz="1905" b="1" dirty="0">
                  <a:solidFill>
                    <a:srgbClr val="1B1B1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Brain Functions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0628357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97;p16">
            <a:extLst>
              <a:ext uri="{FF2B5EF4-FFF2-40B4-BE49-F238E27FC236}">
                <a16:creationId xmlns:a16="http://schemas.microsoft.com/office/drawing/2014/main" xmlns="" id="{60C77750-4C92-F6A3-2001-6EB9DB59FC9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403671" y="413647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Introduction &amp; Background</a:t>
            </a:r>
            <a:endParaRPr b="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9412" y="1629926"/>
            <a:ext cx="7333129" cy="5017404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726601" y="1412947"/>
            <a:ext cx="2205604" cy="1848293"/>
            <a:chOff x="992428" y="2811614"/>
            <a:chExt cx="2205604" cy="1848293"/>
          </a:xfrm>
        </p:grpSpPr>
        <p:grpSp>
          <p:nvGrpSpPr>
            <p:cNvPr id="11" name="Group 2"/>
            <p:cNvGrpSpPr>
              <a:grpSpLocks noChangeAspect="1"/>
            </p:cNvGrpSpPr>
            <p:nvPr/>
          </p:nvGrpSpPr>
          <p:grpSpPr>
            <a:xfrm>
              <a:off x="1240746" y="2811614"/>
              <a:ext cx="1443151" cy="1443145"/>
              <a:chOff x="0" y="0"/>
              <a:chExt cx="6350000" cy="6349975"/>
            </a:xfrm>
          </p:grpSpPr>
          <p:sp>
            <p:nvSpPr>
              <p:cNvPr id="13" name="Freeform 3"/>
              <p:cNvSpPr/>
              <p:nvPr/>
            </p:nvSpPr>
            <p:spPr>
              <a:xfrm>
                <a:off x="0" y="0"/>
                <a:ext cx="6350000" cy="634997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4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3"/>
                <a:stretch>
                  <a:fillRect l="-34615" r="-34615"/>
                </a:stretch>
              </a:blipFill>
            </p:spPr>
          </p:sp>
        </p:grpSp>
        <p:sp>
          <p:nvSpPr>
            <p:cNvPr id="12" name="TextBox 8"/>
            <p:cNvSpPr txBox="1"/>
            <p:nvPr/>
          </p:nvSpPr>
          <p:spPr>
            <a:xfrm>
              <a:off x="992428" y="4416251"/>
              <a:ext cx="2205604" cy="2436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86"/>
                </a:lnSpc>
              </a:pPr>
              <a:r>
                <a:rPr lang="en-US" sz="1905" b="1" dirty="0">
                  <a:solidFill>
                    <a:srgbClr val="1B1B1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White/Gray matter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78929" y="4291669"/>
            <a:ext cx="2700949" cy="2164464"/>
            <a:chOff x="6263981" y="2737536"/>
            <a:chExt cx="2700949" cy="2164464"/>
          </a:xfrm>
        </p:grpSpPr>
        <p:grpSp>
          <p:nvGrpSpPr>
            <p:cNvPr id="15" name="Group 4"/>
            <p:cNvGrpSpPr>
              <a:grpSpLocks noChangeAspect="1"/>
            </p:cNvGrpSpPr>
            <p:nvPr/>
          </p:nvGrpSpPr>
          <p:grpSpPr>
            <a:xfrm>
              <a:off x="6690286" y="2737536"/>
              <a:ext cx="1440084" cy="1440078"/>
              <a:chOff x="0" y="0"/>
              <a:chExt cx="6350000" cy="6349975"/>
            </a:xfrm>
          </p:grpSpPr>
          <p:sp>
            <p:nvSpPr>
              <p:cNvPr id="17" name="Freeform 5"/>
              <p:cNvSpPr/>
              <p:nvPr/>
            </p:nvSpPr>
            <p:spPr>
              <a:xfrm>
                <a:off x="0" y="0"/>
                <a:ext cx="6350000" cy="634997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4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4"/>
                <a:stretch>
                  <a:fillRect l="-3858" r="-3858"/>
                </a:stretch>
              </a:blipFill>
            </p:spPr>
          </p:sp>
        </p:grpSp>
        <p:sp>
          <p:nvSpPr>
            <p:cNvPr id="16" name="TextBox 9"/>
            <p:cNvSpPr txBox="1"/>
            <p:nvPr/>
          </p:nvSpPr>
          <p:spPr>
            <a:xfrm>
              <a:off x="6263981" y="4416251"/>
              <a:ext cx="2700949" cy="4857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86"/>
                </a:lnSpc>
              </a:pPr>
              <a:r>
                <a:rPr lang="en-US" sz="1905" b="1" dirty="0">
                  <a:solidFill>
                    <a:srgbClr val="1B1B1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Three main parts of brain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9152711" y="1574439"/>
            <a:ext cx="2479903" cy="1927951"/>
            <a:chOff x="3636849" y="2737536"/>
            <a:chExt cx="2479903" cy="1927951"/>
          </a:xfrm>
        </p:grpSpPr>
        <p:grpSp>
          <p:nvGrpSpPr>
            <p:cNvPr id="19" name="Group 6"/>
            <p:cNvGrpSpPr>
              <a:grpSpLocks noChangeAspect="1"/>
            </p:cNvGrpSpPr>
            <p:nvPr/>
          </p:nvGrpSpPr>
          <p:grpSpPr>
            <a:xfrm>
              <a:off x="3987456" y="2737536"/>
              <a:ext cx="1443151" cy="1443145"/>
              <a:chOff x="0" y="0"/>
              <a:chExt cx="6350000" cy="6349975"/>
            </a:xfrm>
          </p:grpSpPr>
          <p:sp>
            <p:nvSpPr>
              <p:cNvPr id="21" name="Freeform 7"/>
              <p:cNvSpPr/>
              <p:nvPr/>
            </p:nvSpPr>
            <p:spPr>
              <a:xfrm>
                <a:off x="0" y="0"/>
                <a:ext cx="6350000" cy="634997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4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5"/>
                <a:stretch>
                  <a:fillRect l="-26218" r="-55636"/>
                </a:stretch>
              </a:blipFill>
            </p:spPr>
          </p:sp>
        </p:grpSp>
        <p:sp>
          <p:nvSpPr>
            <p:cNvPr id="20" name="TextBox 10"/>
            <p:cNvSpPr txBox="1"/>
            <p:nvPr/>
          </p:nvSpPr>
          <p:spPr>
            <a:xfrm>
              <a:off x="3636849" y="4416251"/>
              <a:ext cx="2479903" cy="2492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86"/>
                </a:lnSpc>
              </a:pPr>
              <a:r>
                <a:rPr lang="en-US" sz="1905" b="1" dirty="0">
                  <a:solidFill>
                    <a:srgbClr val="1B1B1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Neuron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9427010" y="4555569"/>
            <a:ext cx="2205604" cy="1853873"/>
            <a:chOff x="992428" y="2811614"/>
            <a:chExt cx="2205604" cy="1853873"/>
          </a:xfrm>
        </p:grpSpPr>
        <p:grpSp>
          <p:nvGrpSpPr>
            <p:cNvPr id="23" name="Group 2"/>
            <p:cNvGrpSpPr>
              <a:grpSpLocks noChangeAspect="1"/>
            </p:cNvGrpSpPr>
            <p:nvPr/>
          </p:nvGrpSpPr>
          <p:grpSpPr>
            <a:xfrm>
              <a:off x="1240746" y="2811614"/>
              <a:ext cx="1443151" cy="1443145"/>
              <a:chOff x="0" y="0"/>
              <a:chExt cx="6350000" cy="6349975"/>
            </a:xfrm>
          </p:grpSpPr>
          <p:sp>
            <p:nvSpPr>
              <p:cNvPr id="25" name="Freeform 3"/>
              <p:cNvSpPr/>
              <p:nvPr/>
            </p:nvSpPr>
            <p:spPr>
              <a:xfrm>
                <a:off x="0" y="0"/>
                <a:ext cx="6350000" cy="634997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4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6"/>
                <a:stretch>
                  <a:fillRect l="-13450" r="-3495"/>
                </a:stretch>
              </a:blipFill>
            </p:spPr>
          </p:sp>
        </p:grpSp>
        <p:sp>
          <p:nvSpPr>
            <p:cNvPr id="24" name="TextBox 4"/>
            <p:cNvSpPr txBox="1"/>
            <p:nvPr/>
          </p:nvSpPr>
          <p:spPr>
            <a:xfrm>
              <a:off x="992428" y="4416251"/>
              <a:ext cx="2205604" cy="2492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86"/>
                </a:lnSpc>
              </a:pPr>
              <a:r>
                <a:rPr lang="en-US" sz="1905" b="1" dirty="0">
                  <a:solidFill>
                    <a:srgbClr val="1B1B1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Meninges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5951458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97;p16">
            <a:extLst>
              <a:ext uri="{FF2B5EF4-FFF2-40B4-BE49-F238E27FC236}">
                <a16:creationId xmlns:a16="http://schemas.microsoft.com/office/drawing/2014/main" xmlns="" id="{60C77750-4C92-F6A3-2001-6EB9DB59FC9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60236" y="790164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Introduction &amp; Background</a:t>
            </a:r>
            <a:endParaRPr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1567" y="2367786"/>
            <a:ext cx="6672855" cy="35758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6" name="Group 5"/>
          <p:cNvGrpSpPr/>
          <p:nvPr/>
        </p:nvGrpSpPr>
        <p:grpSpPr>
          <a:xfrm>
            <a:off x="448530" y="1403810"/>
            <a:ext cx="2479903" cy="1927951"/>
            <a:chOff x="3636849" y="2737536"/>
            <a:chExt cx="2479903" cy="1927951"/>
          </a:xfrm>
        </p:grpSpPr>
        <p:grpSp>
          <p:nvGrpSpPr>
            <p:cNvPr id="7" name="Group 6"/>
            <p:cNvGrpSpPr>
              <a:grpSpLocks noChangeAspect="1"/>
            </p:cNvGrpSpPr>
            <p:nvPr/>
          </p:nvGrpSpPr>
          <p:grpSpPr>
            <a:xfrm>
              <a:off x="3987456" y="2737536"/>
              <a:ext cx="1443151" cy="1443145"/>
              <a:chOff x="0" y="0"/>
              <a:chExt cx="6350000" cy="6349975"/>
            </a:xfrm>
          </p:grpSpPr>
          <p:sp>
            <p:nvSpPr>
              <p:cNvPr id="9" name="Freeform 7"/>
              <p:cNvSpPr/>
              <p:nvPr/>
            </p:nvSpPr>
            <p:spPr>
              <a:xfrm>
                <a:off x="0" y="0"/>
                <a:ext cx="6350000" cy="634997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4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3"/>
                <a:stretch>
                  <a:fillRect l="-39634"/>
                </a:stretch>
              </a:blipFill>
            </p:spPr>
          </p:sp>
        </p:grpSp>
        <p:sp>
          <p:nvSpPr>
            <p:cNvPr id="8" name="TextBox 12"/>
            <p:cNvSpPr txBox="1"/>
            <p:nvPr/>
          </p:nvSpPr>
          <p:spPr>
            <a:xfrm>
              <a:off x="3636849" y="4416251"/>
              <a:ext cx="2479903" cy="2492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86"/>
                </a:lnSpc>
              </a:pPr>
              <a:r>
                <a:rPr lang="en-US" sz="1905" b="1" dirty="0">
                  <a:solidFill>
                    <a:srgbClr val="1B1B1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Size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9383508" y="1477888"/>
            <a:ext cx="2205604" cy="1853873"/>
            <a:chOff x="884745" y="3860449"/>
            <a:chExt cx="2205604" cy="1853873"/>
          </a:xfrm>
        </p:grpSpPr>
        <p:grpSp>
          <p:nvGrpSpPr>
            <p:cNvPr id="11" name="Group 8"/>
            <p:cNvGrpSpPr>
              <a:grpSpLocks noChangeAspect="1"/>
            </p:cNvGrpSpPr>
            <p:nvPr/>
          </p:nvGrpSpPr>
          <p:grpSpPr>
            <a:xfrm>
              <a:off x="1133063" y="3860449"/>
              <a:ext cx="1443151" cy="1443145"/>
              <a:chOff x="0" y="0"/>
              <a:chExt cx="6350000" cy="6349975"/>
            </a:xfrm>
          </p:grpSpPr>
          <p:sp>
            <p:nvSpPr>
              <p:cNvPr id="13" name="Freeform 9"/>
              <p:cNvSpPr/>
              <p:nvPr/>
            </p:nvSpPr>
            <p:spPr>
              <a:xfrm>
                <a:off x="0" y="0"/>
                <a:ext cx="6350000" cy="634997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4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4"/>
                <a:stretch>
                  <a:fillRect l="-39285" r="-39285"/>
                </a:stretch>
              </a:blipFill>
            </p:spPr>
          </p:sp>
        </p:grpSp>
        <p:sp>
          <p:nvSpPr>
            <p:cNvPr id="12" name="TextBox 13"/>
            <p:cNvSpPr txBox="1"/>
            <p:nvPr/>
          </p:nvSpPr>
          <p:spPr>
            <a:xfrm>
              <a:off x="884745" y="5465086"/>
              <a:ext cx="2205604" cy="2492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86"/>
                </a:lnSpc>
              </a:pPr>
              <a:r>
                <a:rPr lang="en-US" sz="1905" b="1" dirty="0" smtClean="0">
                  <a:solidFill>
                    <a:srgbClr val="1B1B1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Structure</a:t>
              </a:r>
              <a:endParaRPr lang="en-US" sz="1905" b="1" dirty="0">
                <a:solidFill>
                  <a:srgbClr val="1B1B1B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85679" y="4668048"/>
            <a:ext cx="2205604" cy="1853873"/>
            <a:chOff x="1017652" y="731520"/>
            <a:chExt cx="2205604" cy="1853873"/>
          </a:xfrm>
        </p:grpSpPr>
        <p:grpSp>
          <p:nvGrpSpPr>
            <p:cNvPr id="15" name="Group 2"/>
            <p:cNvGrpSpPr>
              <a:grpSpLocks noChangeAspect="1"/>
            </p:cNvGrpSpPr>
            <p:nvPr/>
          </p:nvGrpSpPr>
          <p:grpSpPr>
            <a:xfrm>
              <a:off x="1265971" y="731520"/>
              <a:ext cx="1443151" cy="1443145"/>
              <a:chOff x="0" y="0"/>
              <a:chExt cx="6350000" cy="6349975"/>
            </a:xfrm>
          </p:grpSpPr>
          <p:sp>
            <p:nvSpPr>
              <p:cNvPr id="17" name="Freeform 3"/>
              <p:cNvSpPr/>
              <p:nvPr/>
            </p:nvSpPr>
            <p:spPr>
              <a:xfrm>
                <a:off x="0" y="0"/>
                <a:ext cx="6350000" cy="634997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4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5"/>
                <a:stretch>
                  <a:fillRect l="-4906" r="-4906"/>
                </a:stretch>
              </a:blipFill>
            </p:spPr>
          </p:sp>
        </p:grpSp>
        <p:sp>
          <p:nvSpPr>
            <p:cNvPr id="16" name="TextBox 10"/>
            <p:cNvSpPr txBox="1"/>
            <p:nvPr/>
          </p:nvSpPr>
          <p:spPr>
            <a:xfrm>
              <a:off x="1017652" y="2336157"/>
              <a:ext cx="2205604" cy="2492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86"/>
                </a:lnSpc>
              </a:pPr>
              <a:r>
                <a:rPr lang="en-US" sz="1905" b="1" dirty="0">
                  <a:solidFill>
                    <a:srgbClr val="1B1B1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Volume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9290736" y="4357457"/>
            <a:ext cx="2700949" cy="2164464"/>
            <a:chOff x="6263981" y="2737536"/>
            <a:chExt cx="2700949" cy="2164464"/>
          </a:xfrm>
        </p:grpSpPr>
        <p:grpSp>
          <p:nvGrpSpPr>
            <p:cNvPr id="19" name="Group 4"/>
            <p:cNvGrpSpPr>
              <a:grpSpLocks noChangeAspect="1"/>
            </p:cNvGrpSpPr>
            <p:nvPr/>
          </p:nvGrpSpPr>
          <p:grpSpPr>
            <a:xfrm>
              <a:off x="6690286" y="2737536"/>
              <a:ext cx="1440084" cy="1440078"/>
              <a:chOff x="0" y="0"/>
              <a:chExt cx="6350000" cy="6349975"/>
            </a:xfrm>
          </p:grpSpPr>
          <p:sp>
            <p:nvSpPr>
              <p:cNvPr id="21" name="Freeform 5"/>
              <p:cNvSpPr/>
              <p:nvPr/>
            </p:nvSpPr>
            <p:spPr>
              <a:xfrm>
                <a:off x="0" y="0"/>
                <a:ext cx="6350000" cy="634997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4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6"/>
                <a:stretch>
                  <a:fillRect l="-1751" r="-107162"/>
                </a:stretch>
              </a:blipFill>
            </p:spPr>
          </p:sp>
        </p:grpSp>
        <p:sp>
          <p:nvSpPr>
            <p:cNvPr id="20" name="TextBox 11"/>
            <p:cNvSpPr txBox="1"/>
            <p:nvPr/>
          </p:nvSpPr>
          <p:spPr>
            <a:xfrm>
              <a:off x="6263981" y="4416251"/>
              <a:ext cx="2700949" cy="4857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86"/>
                </a:lnSpc>
              </a:pPr>
              <a:r>
                <a:rPr lang="en-US" sz="1905" b="1" dirty="0">
                  <a:solidFill>
                    <a:srgbClr val="1B1B1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Relationships between cells</a:t>
              </a: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3937721" y="1807867"/>
            <a:ext cx="36755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Human </a:t>
            </a:r>
            <a:r>
              <a:rPr lang="en-US" sz="2400" b="1" smtClean="0"/>
              <a:t>Brain Morphology</a:t>
            </a:r>
            <a:endParaRPr lang="en-GB" sz="2400" b="1" dirty="0"/>
          </a:p>
        </p:txBody>
      </p:sp>
    </p:spTree>
    <p:extLst>
      <p:ext uri="{BB962C8B-B14F-4D97-AF65-F5344CB8AC3E}">
        <p14:creationId xmlns:p14="http://schemas.microsoft.com/office/powerpoint/2010/main" val="110302723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03;p17">
            <a:extLst>
              <a:ext uri="{FF2B5EF4-FFF2-40B4-BE49-F238E27FC236}">
                <a16:creationId xmlns:a16="http://schemas.microsoft.com/office/drawing/2014/main" xmlns="" id="{22CEB43D-68C3-A1D3-F79F-0562EE50531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98493" y="762000"/>
            <a:ext cx="6064734" cy="87854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Problem Statement</a:t>
            </a:r>
            <a:endParaRPr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lc="http://schemas.openxmlformats.org/drawingml/2006/lockedCanvas"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8873249" y="285713"/>
            <a:ext cx="3077140" cy="2926080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1231009" y="2775704"/>
            <a:ext cx="2906078" cy="2095552"/>
            <a:chOff x="1006035" y="2811614"/>
            <a:chExt cx="2205604" cy="1700583"/>
          </a:xfrm>
        </p:grpSpPr>
        <p:grpSp>
          <p:nvGrpSpPr>
            <p:cNvPr id="9" name="Group 2"/>
            <p:cNvGrpSpPr>
              <a:grpSpLocks noChangeAspect="1"/>
            </p:cNvGrpSpPr>
            <p:nvPr/>
          </p:nvGrpSpPr>
          <p:grpSpPr>
            <a:xfrm>
              <a:off x="1240746" y="2811614"/>
              <a:ext cx="1443151" cy="1443145"/>
              <a:chOff x="0" y="0"/>
              <a:chExt cx="6350000" cy="6349975"/>
            </a:xfrm>
          </p:grpSpPr>
          <p:sp>
            <p:nvSpPr>
              <p:cNvPr id="11" name="Freeform 3"/>
              <p:cNvSpPr/>
              <p:nvPr/>
            </p:nvSpPr>
            <p:spPr>
              <a:xfrm>
                <a:off x="0" y="0"/>
                <a:ext cx="6350000" cy="634997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4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4"/>
                <a:stretch>
                  <a:fillRect l="-10487" r="-89511"/>
                </a:stretch>
              </a:blipFill>
            </p:spPr>
          </p:sp>
        </p:grpSp>
        <p:sp>
          <p:nvSpPr>
            <p:cNvPr id="10" name="TextBox 8"/>
            <p:cNvSpPr txBox="1"/>
            <p:nvPr/>
          </p:nvSpPr>
          <p:spPr>
            <a:xfrm>
              <a:off x="1006035" y="4314465"/>
              <a:ext cx="2205604" cy="1977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86"/>
                </a:lnSpc>
              </a:pPr>
              <a:r>
                <a:rPr lang="en-US" sz="1905" b="1" dirty="0">
                  <a:solidFill>
                    <a:srgbClr val="1B1B1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Inefficient Learning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6057963" y="2684552"/>
            <a:ext cx="3609908" cy="2170066"/>
            <a:chOff x="5973652" y="2737536"/>
            <a:chExt cx="2700949" cy="1712013"/>
          </a:xfrm>
        </p:grpSpPr>
        <p:grpSp>
          <p:nvGrpSpPr>
            <p:cNvPr id="13" name="Group 4"/>
            <p:cNvGrpSpPr>
              <a:grpSpLocks noChangeAspect="1"/>
            </p:cNvGrpSpPr>
            <p:nvPr/>
          </p:nvGrpSpPr>
          <p:grpSpPr>
            <a:xfrm>
              <a:off x="6690286" y="2737536"/>
              <a:ext cx="1440084" cy="1440078"/>
              <a:chOff x="0" y="0"/>
              <a:chExt cx="6350000" cy="6349975"/>
            </a:xfrm>
          </p:grpSpPr>
          <p:sp>
            <p:nvSpPr>
              <p:cNvPr id="15" name="Freeform 5"/>
              <p:cNvSpPr/>
              <p:nvPr/>
            </p:nvSpPr>
            <p:spPr>
              <a:xfrm>
                <a:off x="0" y="0"/>
                <a:ext cx="6350000" cy="634997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4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5"/>
                <a:stretch>
                  <a:fillRect l="-24906" r="-24906"/>
                </a:stretch>
              </a:blipFill>
            </p:spPr>
          </p:sp>
        </p:grpSp>
        <p:sp>
          <p:nvSpPr>
            <p:cNvPr id="14" name="TextBox 9"/>
            <p:cNvSpPr txBox="1"/>
            <p:nvPr/>
          </p:nvSpPr>
          <p:spPr>
            <a:xfrm>
              <a:off x="5973652" y="4257323"/>
              <a:ext cx="2700949" cy="1922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86"/>
                </a:lnSpc>
              </a:pPr>
              <a:r>
                <a:rPr lang="en-US" sz="1905" b="1" dirty="0">
                  <a:solidFill>
                    <a:srgbClr val="1B1B1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Frustration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3952148" y="2807877"/>
            <a:ext cx="2994584" cy="2071401"/>
            <a:chOff x="3629667" y="2737536"/>
            <a:chExt cx="2479903" cy="1703818"/>
          </a:xfrm>
        </p:grpSpPr>
        <p:grpSp>
          <p:nvGrpSpPr>
            <p:cNvPr id="17" name="Group 6"/>
            <p:cNvGrpSpPr>
              <a:grpSpLocks noChangeAspect="1"/>
            </p:cNvGrpSpPr>
            <p:nvPr/>
          </p:nvGrpSpPr>
          <p:grpSpPr>
            <a:xfrm>
              <a:off x="3987456" y="2737536"/>
              <a:ext cx="1443151" cy="1443145"/>
              <a:chOff x="0" y="0"/>
              <a:chExt cx="6350000" cy="6349975"/>
            </a:xfrm>
          </p:grpSpPr>
          <p:sp>
            <p:nvSpPr>
              <p:cNvPr id="19" name="Freeform 7"/>
              <p:cNvSpPr/>
              <p:nvPr/>
            </p:nvSpPr>
            <p:spPr>
              <a:xfrm>
                <a:off x="0" y="0"/>
                <a:ext cx="6350000" cy="634997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4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6"/>
                <a:stretch>
                  <a:fillRect l="-24999" r="-24999"/>
                </a:stretch>
              </a:blipFill>
            </p:spPr>
          </p:sp>
        </p:grpSp>
        <p:sp>
          <p:nvSpPr>
            <p:cNvPr id="18" name="TextBox 10"/>
            <p:cNvSpPr txBox="1"/>
            <p:nvPr/>
          </p:nvSpPr>
          <p:spPr>
            <a:xfrm>
              <a:off x="3629667" y="4240936"/>
              <a:ext cx="2479903" cy="2004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86"/>
                </a:lnSpc>
              </a:pPr>
              <a:r>
                <a:rPr lang="en-US" sz="1905" b="1" dirty="0">
                  <a:solidFill>
                    <a:srgbClr val="1B1B1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Lack of Applications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4428135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997</TotalTime>
  <Words>338</Words>
  <Application>Microsoft Office PowerPoint</Application>
  <PresentationFormat>Widescreen</PresentationFormat>
  <Paragraphs>117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3" baseType="lpstr">
      <vt:lpstr>Algerian</vt:lpstr>
      <vt:lpstr>Arial</vt:lpstr>
      <vt:lpstr>Calibri</vt:lpstr>
      <vt:lpstr>Calibri Light</vt:lpstr>
      <vt:lpstr>Comic Sans MS</vt:lpstr>
      <vt:lpstr>Maven Pro SemiBold</vt:lpstr>
      <vt:lpstr>Montserrat Semi-Bold</vt:lpstr>
      <vt:lpstr>Montserrat Semi-Bold Bold</vt:lpstr>
      <vt:lpstr>Times New Roman</vt:lpstr>
      <vt:lpstr>Wingdings</vt:lpstr>
      <vt:lpstr>Office Theme</vt:lpstr>
      <vt:lpstr>PowerPoint Presentation</vt:lpstr>
      <vt:lpstr>Outline</vt:lpstr>
      <vt:lpstr>Introduction &amp; Background</vt:lpstr>
      <vt:lpstr>Introduction &amp; Background</vt:lpstr>
      <vt:lpstr>Introduction &amp; Background</vt:lpstr>
      <vt:lpstr>Introduction &amp; Background</vt:lpstr>
      <vt:lpstr>Introduction &amp; Background</vt:lpstr>
      <vt:lpstr>Introduction &amp; Background</vt:lpstr>
      <vt:lpstr>Problem Statement</vt:lpstr>
      <vt:lpstr>Proposed Solution</vt:lpstr>
      <vt:lpstr>Objectives</vt:lpstr>
      <vt:lpstr>Literature Review</vt:lpstr>
      <vt:lpstr>Literature Review</vt:lpstr>
      <vt:lpstr>Literature Review</vt:lpstr>
      <vt:lpstr>Literature Review</vt:lpstr>
      <vt:lpstr>Scope of the Project </vt:lpstr>
      <vt:lpstr>Methodology </vt:lpstr>
      <vt:lpstr>Methodology</vt:lpstr>
      <vt:lpstr>Expected Results</vt:lpstr>
      <vt:lpstr>Work Division</vt:lpstr>
      <vt:lpstr>Gantt Chart</vt:lpstr>
      <vt:lpstr>Thanks!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3D Mobile Application  for Learning Human Brain</dc:title>
  <dc:creator>Mir Mujeeb</dc:creator>
  <cp:lastModifiedBy>Microsoft account</cp:lastModifiedBy>
  <cp:revision>319</cp:revision>
  <dcterms:created xsi:type="dcterms:W3CDTF">2022-11-13T09:20:27Z</dcterms:created>
  <dcterms:modified xsi:type="dcterms:W3CDTF">2022-11-22T14:55:15Z</dcterms:modified>
</cp:coreProperties>
</file>